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21" r:id="rId4"/>
    <p:sldId id="322" r:id="rId5"/>
    <p:sldId id="323" r:id="rId6"/>
    <p:sldId id="302" r:id="rId7"/>
    <p:sldId id="265" r:id="rId8"/>
    <p:sldId id="266" r:id="rId9"/>
    <p:sldId id="294" r:id="rId10"/>
    <p:sldId id="293" r:id="rId11"/>
    <p:sldId id="268" r:id="rId12"/>
    <p:sldId id="301" r:id="rId13"/>
    <p:sldId id="269" r:id="rId14"/>
    <p:sldId id="299" r:id="rId15"/>
    <p:sldId id="324" r:id="rId16"/>
    <p:sldId id="295" r:id="rId17"/>
    <p:sldId id="296" r:id="rId18"/>
    <p:sldId id="297" r:id="rId19"/>
    <p:sldId id="298" r:id="rId20"/>
    <p:sldId id="278" r:id="rId21"/>
    <p:sldId id="325" r:id="rId22"/>
    <p:sldId id="326" r:id="rId23"/>
    <p:sldId id="327" r:id="rId24"/>
    <p:sldId id="317" r:id="rId25"/>
    <p:sldId id="320" r:id="rId26"/>
    <p:sldId id="319" r:id="rId27"/>
    <p:sldId id="308" r:id="rId28"/>
    <p:sldId id="314" r:id="rId29"/>
    <p:sldId id="316" r:id="rId30"/>
    <p:sldId id="309" r:id="rId31"/>
    <p:sldId id="313" r:id="rId32"/>
    <p:sldId id="311" r:id="rId33"/>
    <p:sldId id="280" r:id="rId34"/>
    <p:sldId id="281" r:id="rId35"/>
    <p:sldId id="284" r:id="rId36"/>
    <p:sldId id="304" r:id="rId37"/>
    <p:sldId id="307" r:id="rId38"/>
    <p:sldId id="285" r:id="rId39"/>
    <p:sldId id="287" r:id="rId40"/>
    <p:sldId id="292" r:id="rId41"/>
    <p:sldId id="291" r:id="rId42"/>
    <p:sldId id="262" r:id="rId43"/>
  </p:sldIdLst>
  <p:sldSz cx="12192000" cy="6858000"/>
  <p:notesSz cx="6858000" cy="9144000"/>
  <p:embeddedFontLst>
    <p:embeddedFont>
      <p:font typeface="함초롬돋움" panose="020B0604000101010101" pitchFamily="50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나눔바른고딕" panose="020B0603020101020101" pitchFamily="50" charset="-127"/>
      <p:regular r:id="rId49"/>
      <p:bold r:id="rId50"/>
    </p:embeddedFont>
    <p:embeddedFont>
      <p:font typeface="HY견고딕" panose="02030600000101010101" pitchFamily="18" charset="-127"/>
      <p:regular r:id="rId51"/>
    </p:embeddedFont>
    <p:embeddedFont>
      <p:font typeface="한컴돋움" panose="020B0600000101010101" charset="2"/>
      <p:regular r:id="rId52"/>
    </p:embeddedFont>
    <p:embeddedFont>
      <p:font typeface="Ebrima" panose="02000000000000000000" pitchFamily="2" charset="0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D62"/>
    <a:srgbClr val="F18F87"/>
    <a:srgbClr val="EA4E42"/>
    <a:srgbClr val="EF7E75"/>
    <a:srgbClr val="E7963D"/>
    <a:srgbClr val="FBC348"/>
    <a:srgbClr val="6FC5CC"/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A91F3-5EDD-4655-B93B-4ACE722EE0BA}" type="datetimeFigureOut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405-7450-4442-AC53-00533BA42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9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D6E1D-4B9B-486C-AFF3-2E036D06C7BE}" type="datetime1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6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33CDF-7DAD-4E14-8816-9503DFE799EA}" type="datetime1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5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CDC45-BA26-4ED7-89F8-0E1B4BA7196C}" type="datetime1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CFCB8-79E1-4531-AD2D-6AE69CE94385}" type="datetime1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6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430A14-0604-421D-B839-0C7E2C5D7BBB}" type="datetime1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82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4CE0A-7360-42C9-A5D0-2FCD1B43B658}" type="datetime1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0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7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9844" y="33252"/>
            <a:ext cx="10515600" cy="1026304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b="1" kern="1200" spc="-1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B52E44-D0C5-4A09-AEAA-A8648C0B39D4}" type="datetime1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88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C7AE1-B364-40BA-A59E-03392AC016F8}" type="datetime1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0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8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FE1C9-3549-49E0-BA2C-51FAA04D8CE5}" type="datetime1">
              <a:rPr lang="ko-KR" altLang="en-US" smtClean="0"/>
              <a:t>2018-03-20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19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35362" y="6603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73C12773-F50C-4A76-9228-DD41953D60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14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microsoft.com/office/2007/relationships/hdphoto" Target="../media/hdphoto3.wdp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microsoft.com/office/2007/relationships/hdphoto" Target="../media/hdphoto2.wdp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microsoft.com/office/2007/relationships/hdphoto" Target="../media/hdphoto5.wdp"/><Relationship Id="rId7" Type="http://schemas.microsoft.com/office/2007/relationships/hdphoto" Target="../media/hdphoto2.wdp"/><Relationship Id="rId12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microsoft.com/office/2007/relationships/hdphoto" Target="../media/hdphoto3.wdp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6.wdp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kpubigdata/cruiser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ss.kr/search/detail/DetailView.do?p_mat_type=1a0202e37d52c72d&amp;control_no=c4ceac830df951137f7a54760bb41745" TargetMode="External"/><Relationship Id="rId2" Type="http://schemas.openxmlformats.org/officeDocument/2006/relationships/hyperlink" Target="http://www.dbpia.co.kr/Article/NODE01462874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171" y="1611086"/>
            <a:ext cx="6739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15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스터디 카페 </a:t>
            </a:r>
            <a:r>
              <a:rPr lang="ko-KR" altLang="en-US" sz="4800" b="1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 시스템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171" y="2461959"/>
            <a:ext cx="6561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Study Café Management System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28" y="4101117"/>
            <a:ext cx="612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2015152050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윤하영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한익주</a:t>
            </a:r>
            <a:endParaRPr lang="en-US" altLang="ko-KR" spc="-1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2015154044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민희수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한익주</a:t>
            </a:r>
            <a:endParaRPr lang="en-US" altLang="ko-KR" spc="-1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2015154045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박근영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이보경</a:t>
            </a:r>
            <a:endParaRPr lang="en-US" altLang="ko-KR" spc="-1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2015154048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오현정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이보경</a:t>
            </a:r>
          </a:p>
        </p:txBody>
      </p:sp>
    </p:spTree>
    <p:extLst>
      <p:ext uri="{BB962C8B-B14F-4D97-AF65-F5344CB8AC3E}">
        <p14:creationId xmlns:p14="http://schemas.microsoft.com/office/powerpoint/2010/main" val="400277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관련 연구 및 사례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32617" y="3798114"/>
            <a:ext cx="5725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확인만이 가능하며 현재는 거의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작동되지 않음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pic>
        <p:nvPicPr>
          <p:cNvPr id="12" name="Picture 2" descr="C:\Users\USER\Desktop\도서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36" y="1740353"/>
            <a:ext cx="3708426" cy="41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275108" y="1740353"/>
            <a:ext cx="36407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전국 열람실 좌석정보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75108" y="3384559"/>
            <a:ext cx="38202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전국 열람실 좌석정보의 단점</a:t>
            </a:r>
            <a:endParaRPr lang="en-US" altLang="ko-KR" sz="2000" b="1" dirty="0">
              <a:ln>
                <a:solidFill>
                  <a:srgbClr val="F18F87">
                    <a:alpha val="30000"/>
                  </a:srgbClr>
                </a:solidFill>
              </a:ln>
              <a:solidFill>
                <a:srgbClr val="F18F87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55434" y="22559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전국 대학교 열람실 또는 도서관의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좌석별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사용여부 확인을 제공하는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어플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858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관련 연구 및 사례</a:t>
            </a:r>
          </a:p>
        </p:txBody>
      </p:sp>
      <p:pic>
        <p:nvPicPr>
          <p:cNvPr id="5" name="Picture 2" descr="C:\Users\USER\Desktop\프리카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7" y="1167162"/>
            <a:ext cx="4986912" cy="523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99957" y="1193004"/>
            <a:ext cx="55985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24</a:t>
            </a:r>
            <a:r>
              <a:rPr lang="ko-KR" altLang="en-US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 </a:t>
            </a:r>
            <a:r>
              <a:rPr lang="en-US" altLang="ko-KR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Free Cafe</a:t>
            </a:r>
            <a:endParaRPr lang="ko-KR" altLang="en-US" sz="25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8554" y="1747096"/>
            <a:ext cx="646140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무인으로 운영되는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애플리케이션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구매기능이 존재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3512" y="2632926"/>
            <a:ext cx="6193688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24</a:t>
            </a:r>
            <a:r>
              <a:rPr lang="ko-KR" altLang="en-US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시 </a:t>
            </a:r>
            <a:r>
              <a:rPr lang="en-US" altLang="ko-KR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Free Café </a:t>
            </a:r>
            <a:r>
              <a:rPr lang="ko-KR" altLang="en-US" sz="2000" b="1" dirty="0" err="1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어플의</a:t>
            </a:r>
            <a:r>
              <a:rPr lang="ko-KR" altLang="en-US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 단점</a:t>
            </a:r>
            <a:endParaRPr lang="en-US" altLang="ko-KR" sz="2000" b="1" dirty="0">
              <a:ln>
                <a:solidFill>
                  <a:srgbClr val="F18F87">
                    <a:alpha val="30000"/>
                  </a:srgbClr>
                </a:solidFill>
              </a:ln>
              <a:solidFill>
                <a:srgbClr val="F18F87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근처 다른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정보는 알 수 없음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외부에서 자리 유무 확인 불가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현재 사용시간을 알 수 없음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부족한 열람 현황 정보와 기능들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912" y="6367938"/>
            <a:ext cx="9028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24</a:t>
            </a:r>
            <a:r>
              <a:rPr lang="ko-KR" altLang="en-US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시 </a:t>
            </a:r>
            <a:r>
              <a:rPr lang="en-US" altLang="ko-KR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Free Café </a:t>
            </a:r>
            <a:r>
              <a:rPr lang="ko-KR" altLang="en-US" sz="2000" b="1" dirty="0" err="1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어플</a:t>
            </a:r>
            <a:r>
              <a:rPr lang="ko-KR" altLang="en-US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 이외의 스터디 카페 </a:t>
            </a:r>
            <a:r>
              <a:rPr lang="ko-KR" altLang="en-US" sz="2000" b="1" dirty="0" err="1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어플은</a:t>
            </a:r>
            <a:r>
              <a:rPr lang="ko-KR" altLang="en-US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 찾기 어려운 것으로 확인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80296" y="5067081"/>
            <a:ext cx="6555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→ 본 시스템은 위 모든 단점의 기능들을 지원하여 우수함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8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시스템 시나리오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339" y="1190651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예약 타입 및 대기시간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839" y="1780625"/>
            <a:ext cx="1165770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우선 좌석 연장은 퇴실 시간까지 </a:t>
            </a:r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30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분 미만이면 연장이 불가능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원하는 좌석에 예약을 하고 자리가 만석일 경우 예약 우선순위 부여</a:t>
            </a:r>
            <a:endParaRPr lang="en-US" altLang="ko-KR" sz="2800" dirty="0">
              <a:ln>
                <a:solidFill>
                  <a:prstClr val="white">
                    <a:alpha val="30000"/>
                  </a:prstClr>
                </a:solidFill>
              </a:ln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예약 우선순위를 부여하고</a:t>
            </a:r>
            <a:r>
              <a:rPr lang="en-US" altLang="ko-KR" sz="24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, </a:t>
            </a:r>
            <a:r>
              <a:rPr lang="ko-KR" altLang="en-US" sz="24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퇴실시간이 </a:t>
            </a:r>
            <a:r>
              <a:rPr lang="en-US" altLang="ko-KR" sz="24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30</a:t>
            </a:r>
            <a:r>
              <a:rPr lang="ko-KR" altLang="en-US" sz="24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분 미만으로 더 이상 연장이 불가능한 자리에 바로 예약이 되며 남은 시간을 보여줌</a:t>
            </a:r>
            <a:endParaRPr lang="en-US" altLang="ko-KR" sz="2400" dirty="0">
              <a:ln>
                <a:solidFill>
                  <a:prstClr val="white">
                    <a:alpha val="30000"/>
                  </a:prstClr>
                </a:solidFill>
              </a:ln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dirty="0">
              <a:ln>
                <a:solidFill>
                  <a:prstClr val="white">
                    <a:alpha val="30000"/>
                  </a:prstClr>
                </a:solidFill>
              </a:ln>
            </a:endParaRPr>
          </a:p>
          <a:p>
            <a:endParaRPr lang="en-US" altLang="ko-KR" sz="3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46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시스템 시나리오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7558" y="1197068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어플의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7494" y="1780625"/>
            <a:ext cx="112979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시흥시 주변 스터디카페를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파악 및 비교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할 수 있음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외부에서 좌석 예약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을 할 수 있음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이용중인 좌석의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남은 시간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을 확인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커뮤니티 시스템을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도입하여 이용자들의 소통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및 관리자에게 </a:t>
            </a:r>
            <a:r>
              <a:rPr lang="ko-KR" altLang="en-US" sz="2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컴플레인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기능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소음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측정 기능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dirty="0">
              <a:ln>
                <a:solidFill>
                  <a:prstClr val="white">
                    <a:alpha val="30000"/>
                  </a:prstClr>
                </a:solidFill>
              </a:ln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시스템 시나리오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그 외 추가적인 기능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9B157-FAFA-4FB0-96D3-CC09BDA998DC}"/>
              </a:ext>
            </a:extLst>
          </p:cNvPr>
          <p:cNvSpPr txBox="1"/>
          <p:nvPr/>
        </p:nvSpPr>
        <p:spPr>
          <a:xfrm>
            <a:off x="4901514" y="3320307"/>
            <a:ext cx="6474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함초롬돋움" panose="02030504000101010101" pitchFamily="18" charset="-127"/>
                <a:cs typeface="함초롬돋움" panose="02030504000101010101" pitchFamily="18" charset="-127"/>
              </a:rPr>
              <a:t>알고리즘을 통한 사용자의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시간대별 분포도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함초롬돋움" panose="02030504000101010101" pitchFamily="18" charset="-127"/>
                <a:cs typeface="함초롬돋움" panose="02030504000101010101" pitchFamily="18" charset="-127"/>
              </a:rPr>
              <a:t>사용시간이 다 되면 퇴실 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PUSH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알림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함초롬돋움" panose="02030504000101010101" pitchFamily="18" charset="-127"/>
                <a:cs typeface="함초롬돋움" panose="02030504000101010101" pitchFamily="18" charset="-127"/>
              </a:rPr>
              <a:t>기능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41D1B-531F-4571-A0E4-9C1680A94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3" y="2405743"/>
            <a:ext cx="2328282" cy="3610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590E0B-1145-43E6-854E-B6DDFA86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32" y="2264229"/>
            <a:ext cx="2033995" cy="38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9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pic>
        <p:nvPicPr>
          <p:cNvPr id="39" name="Picture 4" descr="C:\Users\박흥정\Desktop\spea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84" y="3657958"/>
            <a:ext cx="1335451" cy="133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04135" y="2869197"/>
            <a:ext cx="4150727" cy="29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673769" y="4719086"/>
            <a:ext cx="204053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아두이노 </a:t>
            </a:r>
            <a:r>
              <a:rPr lang="ko-KR" altLang="en-US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우노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 보드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95573" y="5638475"/>
            <a:ext cx="204053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사운드 센서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035" y="4988745"/>
            <a:ext cx="204053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소음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pic>
        <p:nvPicPr>
          <p:cNvPr id="1027" name="Picture 3" descr="C:\Users\USER\Desktop\종합설계\소음도 c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906" y="1175430"/>
            <a:ext cx="2997699" cy="46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506719" y="1089929"/>
            <a:ext cx="11373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소음도 측정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42323" y="5826686"/>
            <a:ext cx="4140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ko-KR" altLang="en-US" sz="24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어플에서</a:t>
            </a: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소음도 확인 </a:t>
            </a: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가능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sp>
        <p:nvSpPr>
          <p:cNvPr id="55" name="대각선 방향의 모서리가 둥근 사각형 54"/>
          <p:cNvSpPr/>
          <p:nvPr/>
        </p:nvSpPr>
        <p:spPr>
          <a:xfrm>
            <a:off x="7142323" y="5900355"/>
            <a:ext cx="4221042" cy="773467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7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000442" y="2314411"/>
            <a:ext cx="8809581" cy="2121244"/>
            <a:chOff x="1427499" y="1936773"/>
            <a:chExt cx="5927184" cy="1427199"/>
          </a:xfrm>
        </p:grpSpPr>
        <p:grpSp>
          <p:nvGrpSpPr>
            <p:cNvPr id="40" name="그룹 39"/>
            <p:cNvGrpSpPr/>
            <p:nvPr/>
          </p:nvGrpSpPr>
          <p:grpSpPr>
            <a:xfrm>
              <a:off x="6171278" y="2089029"/>
              <a:ext cx="1183405" cy="1195545"/>
              <a:chOff x="6815832" y="2341448"/>
              <a:chExt cx="1183405" cy="1195545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6815832" y="2341448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58" name="제목 2"/>
              <p:cNvSpPr txBox="1">
                <a:spLocks/>
              </p:cNvSpPr>
              <p:nvPr/>
            </p:nvSpPr>
            <p:spPr>
              <a:xfrm>
                <a:off x="6953584" y="3399243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427499" y="1936773"/>
              <a:ext cx="4817480" cy="1427199"/>
              <a:chOff x="1182120" y="2021240"/>
              <a:chExt cx="5294667" cy="1554363"/>
            </a:xfrm>
          </p:grpSpPr>
          <p:pic>
            <p:nvPicPr>
              <p:cNvPr id="42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9922" y="2021240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2120" y="2813147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7" name="직선 화살표 연결선 46"/>
              <p:cNvCxnSpPr/>
              <p:nvPr/>
            </p:nvCxnSpPr>
            <p:spPr>
              <a:xfrm flipV="1">
                <a:off x="5705949" y="2853232"/>
                <a:ext cx="77083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그룹 49"/>
              <p:cNvGrpSpPr/>
              <p:nvPr/>
            </p:nvGrpSpPr>
            <p:grpSpPr>
              <a:xfrm>
                <a:off x="4741501" y="2350696"/>
                <a:ext cx="976732" cy="1100545"/>
                <a:chOff x="5114561" y="2350696"/>
                <a:chExt cx="976732" cy="1100545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4561" y="2350696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52" name="제목 2"/>
                <p:cNvSpPr txBox="1">
                  <a:spLocks/>
                </p:cNvSpPr>
                <p:nvPr/>
              </p:nvSpPr>
              <p:spPr>
                <a:xfrm>
                  <a:off x="5335392" y="3318902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59" name="타원 58"/>
          <p:cNvSpPr/>
          <p:nvPr/>
        </p:nvSpPr>
        <p:spPr>
          <a:xfrm>
            <a:off x="667739" y="2044790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2241698" y="5516185"/>
            <a:ext cx="7256864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17237" y="5803690"/>
            <a:ext cx="7128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Ebrima" panose="02000000000000000000" pitchFamily="2" charset="0"/>
              </a:rPr>
              <a:t>①</a:t>
            </a:r>
            <a:r>
              <a:rPr lang="ko-KR" altLang="en-US" sz="2400" b="1" dirty="0">
                <a:latin typeface="+mn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사용자의 로그인 후 </a:t>
            </a:r>
            <a:r>
              <a:rPr lang="ko-KR" altLang="en-US" sz="2400" b="1" dirty="0" err="1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스터디카페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 스펙 비교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/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선택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65" name="직선 연결선 64"/>
          <p:cNvCxnSpPr/>
          <p:nvPr/>
        </p:nvCxnSpPr>
        <p:spPr>
          <a:xfrm>
            <a:off x="1777975" y="3314639"/>
            <a:ext cx="3886304" cy="9315"/>
          </a:xfrm>
          <a:prstGeom prst="line">
            <a:avLst/>
          </a:prstGeom>
          <a:ln w="28575">
            <a:solidFill>
              <a:srgbClr val="EA4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571399" y="2939509"/>
            <a:ext cx="2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거리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남은 좌석 수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10059576" y="2313984"/>
            <a:ext cx="1111250" cy="239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웹 서버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DB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&gt;</a:t>
            </a:r>
            <a:endParaRPr lang="ko-KR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9724613" y="2701334"/>
            <a:ext cx="1800225" cy="18002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endParaRPr lang="ko-KR" altLang="en-US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886538" y="3976097"/>
            <a:ext cx="1468438" cy="400050"/>
          </a:xfrm>
          <a:prstGeom prst="rect">
            <a:avLst/>
          </a:prstGeom>
          <a:ln>
            <a:solidFill>
              <a:srgbClr val="FD0F0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/>
              <a:t>회원정보</a:t>
            </a:r>
            <a:endParaRPr lang="en-US" altLang="ko-KR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9888126" y="3433172"/>
            <a:ext cx="1468437" cy="400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좌석예약</a:t>
            </a:r>
            <a:endParaRPr lang="en-US" altLang="ko-KR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9888126" y="2890247"/>
            <a:ext cx="1468437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카페정보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7274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2064143" y="1770145"/>
            <a:ext cx="7897012" cy="3456752"/>
            <a:chOff x="1862765" y="1570586"/>
            <a:chExt cx="5313198" cy="2325743"/>
          </a:xfrm>
        </p:grpSpPr>
        <p:grpSp>
          <p:nvGrpSpPr>
            <p:cNvPr id="40" name="그룹 39"/>
            <p:cNvGrpSpPr/>
            <p:nvPr/>
          </p:nvGrpSpPr>
          <p:grpSpPr>
            <a:xfrm>
              <a:off x="5992558" y="2677197"/>
              <a:ext cx="1183405" cy="1219132"/>
              <a:chOff x="6637112" y="2929616"/>
              <a:chExt cx="1183405" cy="1219132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6637112" y="2929616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58" name="제목 2"/>
              <p:cNvSpPr txBox="1">
                <a:spLocks/>
              </p:cNvSpPr>
              <p:nvPr/>
            </p:nvSpPr>
            <p:spPr>
              <a:xfrm>
                <a:off x="6820833" y="4010998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u="sng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862765" y="1570586"/>
              <a:ext cx="4329664" cy="2320319"/>
              <a:chOff x="1660499" y="1622421"/>
              <a:chExt cx="4758528" cy="2527049"/>
            </a:xfrm>
          </p:grpSpPr>
          <p:pic>
            <p:nvPicPr>
              <p:cNvPr id="42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106" y="2236215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499" y="3093624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그룹 43"/>
              <p:cNvGrpSpPr/>
              <p:nvPr/>
            </p:nvGrpSpPr>
            <p:grpSpPr>
              <a:xfrm>
                <a:off x="2090715" y="2636269"/>
                <a:ext cx="1628802" cy="923738"/>
                <a:chOff x="2090715" y="2636269"/>
                <a:chExt cx="1628802" cy="923738"/>
              </a:xfrm>
            </p:grpSpPr>
            <p:cxnSp>
              <p:nvCxnSpPr>
                <p:cNvPr id="55" name="직선 연결선 54"/>
                <p:cNvCxnSpPr/>
                <p:nvPr/>
              </p:nvCxnSpPr>
              <p:spPr>
                <a:xfrm>
                  <a:off x="2090715" y="2636269"/>
                  <a:ext cx="1628062" cy="923738"/>
                </a:xfrm>
                <a:prstGeom prst="line">
                  <a:avLst/>
                </a:prstGeom>
                <a:ln w="31750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2101716" y="3539008"/>
                  <a:ext cx="1617801" cy="20999"/>
                </a:xfrm>
                <a:prstGeom prst="line">
                  <a:avLst/>
                </a:prstGeom>
                <a:ln w="28575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직선 연결선 44"/>
              <p:cNvCxnSpPr>
                <a:stCxn id="71" idx="2"/>
              </p:cNvCxnSpPr>
              <p:nvPr/>
            </p:nvCxnSpPr>
            <p:spPr>
              <a:xfrm flipH="1">
                <a:off x="4132789" y="2387071"/>
                <a:ext cx="9681" cy="738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51" idx="3"/>
              </p:cNvCxnSpPr>
              <p:nvPr/>
            </p:nvCxnSpPr>
            <p:spPr>
              <a:xfrm>
                <a:off x="4611220" y="3539009"/>
                <a:ext cx="1588139" cy="26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>
              <a:xfrm>
                <a:off x="5492924" y="1622421"/>
                <a:ext cx="926103" cy="607314"/>
                <a:chOff x="5780956" y="1190373"/>
                <a:chExt cx="926103" cy="607314"/>
              </a:xfrm>
            </p:grpSpPr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1148" y="1190373"/>
                  <a:ext cx="737837" cy="515939"/>
                </a:xfrm>
                <a:prstGeom prst="rect">
                  <a:avLst/>
                </a:prstGeom>
              </p:spPr>
            </p:pic>
            <p:sp>
              <p:nvSpPr>
                <p:cNvPr id="54" name="제목 2"/>
                <p:cNvSpPr txBox="1">
                  <a:spLocks/>
                </p:cNvSpPr>
                <p:nvPr/>
              </p:nvSpPr>
              <p:spPr>
                <a:xfrm>
                  <a:off x="5780956" y="1686523"/>
                  <a:ext cx="926103" cy="11116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200" u="sng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소음 센서감지기</a:t>
                  </a:r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3634488" y="2997941"/>
                <a:ext cx="976732" cy="1151529"/>
                <a:chOff x="4007548" y="2997941"/>
                <a:chExt cx="976732" cy="1151529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7548" y="2997941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52" name="제목 2"/>
                <p:cNvSpPr txBox="1">
                  <a:spLocks/>
                </p:cNvSpPr>
                <p:nvPr/>
              </p:nvSpPr>
              <p:spPr>
                <a:xfrm>
                  <a:off x="4214192" y="4017131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u="sng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59" name="타원 58"/>
          <p:cNvSpPr/>
          <p:nvPr/>
        </p:nvSpPr>
        <p:spPr>
          <a:xfrm>
            <a:off x="1755125" y="2430454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3399771" y="5468717"/>
            <a:ext cx="5083095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75310" y="5756222"/>
            <a:ext cx="4756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Ebrima" panose="02000000000000000000" pitchFamily="2" charset="0"/>
              </a:rPr>
              <a:t>②</a:t>
            </a:r>
            <a:r>
              <a:rPr lang="ko-KR" altLang="en-US" sz="2400" b="1" dirty="0">
                <a:latin typeface="+mn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사용자</a:t>
            </a:r>
            <a:r>
              <a:rPr lang="en-US" altLang="ko-KR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/</a:t>
            </a:r>
            <a:r>
              <a:rPr lang="ko-KR" altLang="en-US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관리자의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웹 서버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접속</a:t>
            </a:r>
          </a:p>
        </p:txBody>
      </p:sp>
      <p:pic>
        <p:nvPicPr>
          <p:cNvPr id="62" name="Picture 4" descr="C:\Users\박흥정\Desktop\speak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82866" y="1402905"/>
            <a:ext cx="1335451" cy="133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4358" y="1672152"/>
            <a:ext cx="1219489" cy="869006"/>
          </a:xfrm>
          <a:prstGeom prst="rect">
            <a:avLst/>
          </a:prstGeom>
        </p:spPr>
      </p:pic>
      <p:cxnSp>
        <p:nvCxnSpPr>
          <p:cNvPr id="70" name="직선 연결선 69"/>
          <p:cNvCxnSpPr>
            <a:stCxn id="3" idx="3"/>
            <a:endCxn id="53" idx="1"/>
          </p:cNvCxnSpPr>
          <p:nvPr/>
        </p:nvCxnSpPr>
        <p:spPr>
          <a:xfrm>
            <a:off x="6003847" y="2106655"/>
            <a:ext cx="1351515" cy="15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제목 2"/>
          <p:cNvSpPr txBox="1">
            <a:spLocks/>
          </p:cNvSpPr>
          <p:nvPr/>
        </p:nvSpPr>
        <p:spPr>
          <a:xfrm>
            <a:off x="4860746" y="2607796"/>
            <a:ext cx="1119772" cy="205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800" u="sng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아두이노</a:t>
            </a:r>
            <a:endParaRPr lang="ko-KR" altLang="en-US" sz="18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72455" y="3019459"/>
            <a:ext cx="39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75-130dB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 관리자에게 알림</a:t>
            </a:r>
          </a:p>
        </p:txBody>
      </p:sp>
    </p:spTree>
    <p:extLst>
      <p:ext uri="{BB962C8B-B14F-4D97-AF65-F5344CB8AC3E}">
        <p14:creationId xmlns:p14="http://schemas.microsoft.com/office/powerpoint/2010/main" val="388490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2003055" y="5468717"/>
            <a:ext cx="8442084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123910" y="5756222"/>
            <a:ext cx="8335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③</a:t>
            </a:r>
            <a:r>
              <a:rPr lang="ko-KR" altLang="en-US" sz="2400" b="1" dirty="0">
                <a:latin typeface="+mj-ea"/>
                <a:ea typeface="+mj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cs typeface="Ebrima" panose="02000000000000000000" pitchFamily="2" charset="0"/>
              </a:rPr>
              <a:t>사용자</a:t>
            </a:r>
            <a:r>
              <a:rPr lang="en-US" altLang="ko-KR" sz="2400" b="1" dirty="0">
                <a:cs typeface="Ebrima" panose="02000000000000000000" pitchFamily="2" charset="0"/>
              </a:rPr>
              <a:t>/</a:t>
            </a:r>
            <a:r>
              <a:rPr lang="ko-KR" altLang="en-US" sz="2400" b="1" dirty="0">
                <a:cs typeface="Ebrima" panose="02000000000000000000" pitchFamily="2" charset="0"/>
              </a:rPr>
              <a:t>관리자에게 실시간 스터디 카페 현황 </a:t>
            </a:r>
            <a:r>
              <a:rPr lang="en-US" altLang="ko-KR" sz="2400" b="1" dirty="0">
                <a:solidFill>
                  <a:srgbClr val="EA4E42"/>
                </a:solidFill>
                <a:cs typeface="Ebrima" panose="02000000000000000000" pitchFamily="2" charset="0"/>
              </a:rPr>
              <a:t>DATA</a:t>
            </a:r>
            <a:r>
              <a:rPr lang="ko-KR" altLang="en-US" sz="2400" b="1" dirty="0">
                <a:solidFill>
                  <a:srgbClr val="EA4E42"/>
                </a:solidFill>
                <a:cs typeface="Ebrima" panose="02000000000000000000" pitchFamily="2" charset="0"/>
              </a:rPr>
              <a:t> 전송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3056238" y="3099141"/>
            <a:ext cx="4142362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4" descr="http://2.bp.blogspot.com/-ZfKcufe8iZ4/Vj3sv9EjPrI/AAAAAAAAVqs/_xKnHGJ8le8/s1600-r/book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53" y="2906929"/>
            <a:ext cx="773315" cy="7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s://cdn3.iconfinder.com/data/icons/medcare/512/tables-12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25" y="2684616"/>
            <a:ext cx="1028247" cy="102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순서도: 연결자 31"/>
          <p:cNvSpPr/>
          <p:nvPr/>
        </p:nvSpPr>
        <p:spPr>
          <a:xfrm>
            <a:off x="7675170" y="3411979"/>
            <a:ext cx="498907" cy="284494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endParaRPr lang="ko-KR" altLang="en-US"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995635" y="2541159"/>
            <a:ext cx="6738082" cy="2708478"/>
            <a:chOff x="1816672" y="2089332"/>
            <a:chExt cx="4533457" cy="1822295"/>
          </a:xfrm>
        </p:grpSpPr>
        <p:grpSp>
          <p:nvGrpSpPr>
            <p:cNvPr id="35" name="그룹 34"/>
            <p:cNvGrpSpPr/>
            <p:nvPr/>
          </p:nvGrpSpPr>
          <p:grpSpPr>
            <a:xfrm>
              <a:off x="5166724" y="2692495"/>
              <a:ext cx="1183405" cy="1219132"/>
              <a:chOff x="5811278" y="2944914"/>
              <a:chExt cx="1183405" cy="1219132"/>
            </a:xfrm>
          </p:grpSpPr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5811278" y="2944914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75" name="제목 2"/>
              <p:cNvSpPr txBox="1">
                <a:spLocks/>
              </p:cNvSpPr>
              <p:nvPr/>
            </p:nvSpPr>
            <p:spPr>
              <a:xfrm>
                <a:off x="5994999" y="4026296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816672" y="2089332"/>
              <a:ext cx="3432239" cy="1801570"/>
              <a:chOff x="1609840" y="2187387"/>
              <a:chExt cx="3772211" cy="1962083"/>
            </a:xfrm>
          </p:grpSpPr>
          <p:pic>
            <p:nvPicPr>
              <p:cNvPr id="37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7643" y="2187387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9840" y="3045961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3" name="그룹 62"/>
              <p:cNvGrpSpPr/>
              <p:nvPr/>
            </p:nvGrpSpPr>
            <p:grpSpPr>
              <a:xfrm>
                <a:off x="2028618" y="2596252"/>
                <a:ext cx="1690899" cy="963755"/>
                <a:chOff x="2028618" y="2596252"/>
                <a:chExt cx="1690899" cy="963755"/>
              </a:xfrm>
            </p:grpSpPr>
            <p:cxnSp>
              <p:nvCxnSpPr>
                <p:cNvPr id="72" name="직선 연결선 71"/>
                <p:cNvCxnSpPr/>
                <p:nvPr/>
              </p:nvCxnSpPr>
              <p:spPr>
                <a:xfrm>
                  <a:off x="2040192" y="2596252"/>
                  <a:ext cx="1679325" cy="963755"/>
                </a:xfrm>
                <a:prstGeom prst="line">
                  <a:avLst/>
                </a:prstGeom>
                <a:ln w="31750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>
                  <a:off x="2028618" y="3482336"/>
                  <a:ext cx="1690899" cy="77671"/>
                </a:xfrm>
                <a:prstGeom prst="line">
                  <a:avLst/>
                </a:prstGeom>
                <a:ln w="28575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직선 연결선 63"/>
              <p:cNvCxnSpPr/>
              <p:nvPr/>
            </p:nvCxnSpPr>
            <p:spPr>
              <a:xfrm flipH="1">
                <a:off x="4000864" y="2271930"/>
                <a:ext cx="3952" cy="7260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68" idx="3"/>
              </p:cNvCxnSpPr>
              <p:nvPr/>
            </p:nvCxnSpPr>
            <p:spPr>
              <a:xfrm flipV="1">
                <a:off x="4611213" y="3539008"/>
                <a:ext cx="77083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그룹 66"/>
              <p:cNvGrpSpPr/>
              <p:nvPr/>
            </p:nvGrpSpPr>
            <p:grpSpPr>
              <a:xfrm>
                <a:off x="3634488" y="2997941"/>
                <a:ext cx="976732" cy="1151529"/>
                <a:chOff x="4007548" y="2997941"/>
                <a:chExt cx="976732" cy="1151529"/>
              </a:xfrm>
            </p:grpSpPr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>
                <a:blip r:embed="rId10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7548" y="2997941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69" name="제목 2"/>
                <p:cNvSpPr txBox="1">
                  <a:spLocks/>
                </p:cNvSpPr>
                <p:nvPr/>
              </p:nvSpPr>
              <p:spPr>
                <a:xfrm>
                  <a:off x="4214192" y="4017131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76" name="타원 75"/>
          <p:cNvSpPr/>
          <p:nvPr/>
        </p:nvSpPr>
        <p:spPr>
          <a:xfrm>
            <a:off x="1647845" y="2389797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pic>
        <p:nvPicPr>
          <p:cNvPr id="33" name="Picture 4" descr="C:\Users\박흥정\Desktop\speak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82866" y="1402905"/>
            <a:ext cx="1335451" cy="133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4358" y="1672152"/>
            <a:ext cx="1219489" cy="869006"/>
          </a:xfrm>
          <a:prstGeom prst="rect">
            <a:avLst/>
          </a:prstGeom>
        </p:spPr>
      </p:pic>
      <p:cxnSp>
        <p:nvCxnSpPr>
          <p:cNvPr id="40" name="직선 연결선 39"/>
          <p:cNvCxnSpPr>
            <a:stCxn id="39" idx="3"/>
          </p:cNvCxnSpPr>
          <p:nvPr/>
        </p:nvCxnSpPr>
        <p:spPr>
          <a:xfrm>
            <a:off x="6003847" y="2106655"/>
            <a:ext cx="1351515" cy="15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2"/>
          <p:cNvSpPr txBox="1">
            <a:spLocks/>
          </p:cNvSpPr>
          <p:nvPr/>
        </p:nvSpPr>
        <p:spPr>
          <a:xfrm>
            <a:off x="4860746" y="2607796"/>
            <a:ext cx="1119772" cy="205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800" u="sng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아두이노</a:t>
            </a:r>
            <a:endParaRPr lang="ko-KR" altLang="en-US" sz="18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5361" y="1770145"/>
            <a:ext cx="997812" cy="704108"/>
          </a:xfrm>
          <a:prstGeom prst="rect">
            <a:avLst/>
          </a:prstGeom>
        </p:spPr>
      </p:pic>
      <p:sp>
        <p:nvSpPr>
          <p:cNvPr id="43" name="제목 2"/>
          <p:cNvSpPr txBox="1">
            <a:spLocks/>
          </p:cNvSpPr>
          <p:nvPr/>
        </p:nvSpPr>
        <p:spPr>
          <a:xfrm>
            <a:off x="7246914" y="2447246"/>
            <a:ext cx="1252413" cy="151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2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소음 센서감지기</a:t>
            </a:r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9784621" y="2929126"/>
            <a:ext cx="1111250" cy="239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웹 서버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DB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&gt;</a:t>
            </a:r>
            <a:endParaRPr lang="ko-KR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9449658" y="3316476"/>
            <a:ext cx="1800225" cy="18002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endParaRPr lang="ko-KR" altLang="en-US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11583" y="4591239"/>
            <a:ext cx="1468438" cy="400050"/>
          </a:xfrm>
          <a:prstGeom prst="rect">
            <a:avLst/>
          </a:prstGeom>
          <a:solidFill>
            <a:srgbClr val="F18F87">
              <a:alpha val="20000"/>
            </a:srgbClr>
          </a:solidFill>
          <a:ln>
            <a:solidFill>
              <a:srgbClr val="FD0F0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/>
              <a:t>회원정보</a:t>
            </a:r>
            <a:endParaRPr lang="en-US" altLang="ko-KR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9613171" y="4048314"/>
            <a:ext cx="1468437" cy="400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좌석예약</a:t>
            </a:r>
            <a:endParaRPr lang="en-US" altLang="ko-KR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9613171" y="3505389"/>
            <a:ext cx="1468437" cy="400110"/>
          </a:xfrm>
          <a:prstGeom prst="rect">
            <a:avLst/>
          </a:prstGeom>
          <a:solidFill>
            <a:srgbClr val="F18F87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카페정보</a:t>
            </a:r>
            <a:endParaRPr lang="en-US" altLang="ko-KR" sz="2000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3056238" y="3437640"/>
            <a:ext cx="4142361" cy="516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8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2806767" y="5468717"/>
            <a:ext cx="6247842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82306" y="5756222"/>
            <a:ext cx="6072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④ 사용자</a:t>
            </a:r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관리자로 부터 받은 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</a:rPr>
              <a:t>DATA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</a:rPr>
              <a:t>저장 </a:t>
            </a:r>
          </a:p>
        </p:txBody>
      </p:sp>
      <p:pic>
        <p:nvPicPr>
          <p:cNvPr id="29" name="Picture 6" descr="https://cdn3.iconfinder.com/data/icons/medcare/512/tables-128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288" y="2693334"/>
            <a:ext cx="1028247" cy="102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>
            <a:off x="4252842" y="3018520"/>
            <a:ext cx="3343384" cy="1000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4260102" y="3359602"/>
            <a:ext cx="3336124" cy="1911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035206" y="2607796"/>
            <a:ext cx="6698512" cy="2641841"/>
            <a:chOff x="1843295" y="2134166"/>
            <a:chExt cx="4506834" cy="1777461"/>
          </a:xfrm>
        </p:grpSpPr>
        <p:grpSp>
          <p:nvGrpSpPr>
            <p:cNvPr id="34" name="그룹 33"/>
            <p:cNvGrpSpPr/>
            <p:nvPr/>
          </p:nvGrpSpPr>
          <p:grpSpPr>
            <a:xfrm>
              <a:off x="5166724" y="2692495"/>
              <a:ext cx="1183405" cy="1219132"/>
              <a:chOff x="5811278" y="2944914"/>
              <a:chExt cx="1183405" cy="1219132"/>
            </a:xfrm>
          </p:grpSpPr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4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5811278" y="2944914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73" name="제목 2"/>
              <p:cNvSpPr txBox="1">
                <a:spLocks/>
              </p:cNvSpPr>
              <p:nvPr/>
            </p:nvSpPr>
            <p:spPr>
              <a:xfrm>
                <a:off x="5994999" y="4026296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1843295" y="2134166"/>
              <a:ext cx="3405617" cy="1756734"/>
              <a:chOff x="1639099" y="2236217"/>
              <a:chExt cx="3742952" cy="1913253"/>
            </a:xfrm>
          </p:grpSpPr>
          <p:pic>
            <p:nvPicPr>
              <p:cNvPr id="36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4704" y="2236217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099" y="3029123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그룹 37"/>
              <p:cNvGrpSpPr/>
              <p:nvPr/>
            </p:nvGrpSpPr>
            <p:grpSpPr>
              <a:xfrm>
                <a:off x="1991354" y="2600557"/>
                <a:ext cx="1737104" cy="959450"/>
                <a:chOff x="1991354" y="2600557"/>
                <a:chExt cx="1737104" cy="959450"/>
              </a:xfrm>
            </p:grpSpPr>
            <p:cxnSp>
              <p:nvCxnSpPr>
                <p:cNvPr id="70" name="직선 연결선 69"/>
                <p:cNvCxnSpPr>
                  <a:stCxn id="36" idx="3"/>
                </p:cNvCxnSpPr>
                <p:nvPr/>
              </p:nvCxnSpPr>
              <p:spPr>
                <a:xfrm>
                  <a:off x="1991354" y="2600557"/>
                  <a:ext cx="1737104" cy="959450"/>
                </a:xfrm>
                <a:prstGeom prst="line">
                  <a:avLst/>
                </a:prstGeom>
                <a:ln w="31750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>
                  <a:off x="2059073" y="3539008"/>
                  <a:ext cx="1660444" cy="20999"/>
                </a:xfrm>
                <a:prstGeom prst="line">
                  <a:avLst/>
                </a:prstGeom>
                <a:ln w="28575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직선 연결선 58"/>
              <p:cNvCxnSpPr/>
              <p:nvPr/>
            </p:nvCxnSpPr>
            <p:spPr>
              <a:xfrm flipH="1">
                <a:off x="4000864" y="2271930"/>
                <a:ext cx="3952" cy="7260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66" idx="3"/>
              </p:cNvCxnSpPr>
              <p:nvPr/>
            </p:nvCxnSpPr>
            <p:spPr>
              <a:xfrm flipV="1">
                <a:off x="4611213" y="3539008"/>
                <a:ext cx="77083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그룹 64"/>
              <p:cNvGrpSpPr/>
              <p:nvPr/>
            </p:nvGrpSpPr>
            <p:grpSpPr>
              <a:xfrm>
                <a:off x="3634488" y="2997941"/>
                <a:ext cx="976732" cy="1151529"/>
                <a:chOff x="4007548" y="2997941"/>
                <a:chExt cx="976732" cy="1151529"/>
              </a:xfrm>
            </p:grpSpPr>
            <p:pic>
              <p:nvPicPr>
                <p:cNvPr id="66" name="그림 65"/>
                <p:cNvPicPr>
                  <a:picLocks noChangeAspect="1"/>
                </p:cNvPicPr>
                <p:nvPr/>
              </p:nvPicPr>
              <p:blipFill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7548" y="2997941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67" name="제목 2"/>
                <p:cNvSpPr txBox="1">
                  <a:spLocks/>
                </p:cNvSpPr>
                <p:nvPr/>
              </p:nvSpPr>
              <p:spPr>
                <a:xfrm>
                  <a:off x="4214192" y="4017131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74" name="타원 73"/>
          <p:cNvSpPr/>
          <p:nvPr/>
        </p:nvSpPr>
        <p:spPr>
          <a:xfrm>
            <a:off x="1697464" y="2430454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pic>
        <p:nvPicPr>
          <p:cNvPr id="28" name="Picture 4" descr="http://2.bp.blogspot.com/-ZfKcufe8iZ4/Vj3sv9EjPrI/AAAAAAAAVqs/_xKnHGJ8le8/s1600-r/bookIc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380" y="2448397"/>
            <a:ext cx="773315" cy="7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순서도: 연결자 29"/>
          <p:cNvSpPr/>
          <p:nvPr/>
        </p:nvSpPr>
        <p:spPr>
          <a:xfrm>
            <a:off x="2806767" y="2968518"/>
            <a:ext cx="498907" cy="284494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endParaRPr lang="ko-KR" altLang="en-US"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9" name="Picture 4" descr="C:\Users\박흥정\Desktop\speak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82866" y="1402905"/>
            <a:ext cx="1335451" cy="133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4358" y="1672152"/>
            <a:ext cx="1219489" cy="869006"/>
          </a:xfrm>
          <a:prstGeom prst="rect">
            <a:avLst/>
          </a:prstGeom>
        </p:spPr>
      </p:pic>
      <p:cxnSp>
        <p:nvCxnSpPr>
          <p:cNvPr id="41" name="직선 연결선 40"/>
          <p:cNvCxnSpPr>
            <a:stCxn id="40" idx="3"/>
          </p:cNvCxnSpPr>
          <p:nvPr/>
        </p:nvCxnSpPr>
        <p:spPr>
          <a:xfrm>
            <a:off x="6003847" y="2106655"/>
            <a:ext cx="1351515" cy="15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5361" y="1770145"/>
            <a:ext cx="997812" cy="704108"/>
          </a:xfrm>
          <a:prstGeom prst="rect">
            <a:avLst/>
          </a:prstGeom>
        </p:spPr>
      </p:pic>
      <p:sp>
        <p:nvSpPr>
          <p:cNvPr id="43" name="제목 2"/>
          <p:cNvSpPr txBox="1">
            <a:spLocks/>
          </p:cNvSpPr>
          <p:nvPr/>
        </p:nvSpPr>
        <p:spPr>
          <a:xfrm>
            <a:off x="7246914" y="2447246"/>
            <a:ext cx="1252413" cy="151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2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소음 센서감지기</a:t>
            </a:r>
          </a:p>
        </p:txBody>
      </p:sp>
      <p:sp>
        <p:nvSpPr>
          <p:cNvPr id="44" name="제목 2"/>
          <p:cNvSpPr txBox="1">
            <a:spLocks/>
          </p:cNvSpPr>
          <p:nvPr/>
        </p:nvSpPr>
        <p:spPr>
          <a:xfrm>
            <a:off x="4860746" y="2607796"/>
            <a:ext cx="1119772" cy="205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800" u="sng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아두이노</a:t>
            </a:r>
            <a:endParaRPr lang="ko-KR" altLang="en-US" sz="18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45" name="Rectangle 21"/>
          <p:cNvSpPr>
            <a:spLocks noChangeArrowheads="1"/>
          </p:cNvSpPr>
          <p:nvPr/>
        </p:nvSpPr>
        <p:spPr bwMode="auto">
          <a:xfrm>
            <a:off x="9784621" y="2929126"/>
            <a:ext cx="1111250" cy="239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웹 서버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DB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&gt;</a:t>
            </a:r>
            <a:endParaRPr lang="ko-KR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9449658" y="3316476"/>
            <a:ext cx="1800225" cy="18002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endParaRPr lang="ko-KR" altLang="en-US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11583" y="4591239"/>
            <a:ext cx="1468438" cy="400050"/>
          </a:xfrm>
          <a:prstGeom prst="rect">
            <a:avLst/>
          </a:prstGeom>
          <a:ln>
            <a:solidFill>
              <a:srgbClr val="FD0F0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/>
              <a:t>회원정보</a:t>
            </a:r>
            <a:endParaRPr lang="en-US" altLang="ko-KR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9613171" y="4048314"/>
            <a:ext cx="1468437" cy="400050"/>
          </a:xfrm>
          <a:prstGeom prst="rect">
            <a:avLst/>
          </a:prstGeom>
          <a:solidFill>
            <a:srgbClr val="6FC5CC">
              <a:alpha val="2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좌석예약</a:t>
            </a:r>
            <a:endParaRPr lang="en-US" altLang="ko-KR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9613171" y="3505389"/>
            <a:ext cx="1468437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카페정보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2705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74407" y="2531314"/>
            <a:ext cx="471859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01.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종합 설계 개요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02.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관련 연구 및 사례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03.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시스템 수행 시나리오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04.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시스템 구성도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05.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시스템 모듈 상세 설계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04243" y="2524088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06.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개발 환경 및 개발 방법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07.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데모 환경 설계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08.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업무 분담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09.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종합 설계 수행 일정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10.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필요기술 및 참고 문헌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8943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구성도</a:t>
            </a:r>
          </a:p>
        </p:txBody>
      </p:sp>
      <p:sp>
        <p:nvSpPr>
          <p:cNvPr id="28" name="타원 27"/>
          <p:cNvSpPr/>
          <p:nvPr/>
        </p:nvSpPr>
        <p:spPr>
          <a:xfrm>
            <a:off x="4934557" y="1457872"/>
            <a:ext cx="1110236" cy="1063775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34669" y="3878126"/>
            <a:ext cx="167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소음 센서 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감지기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908571" y="1690985"/>
            <a:ext cx="5070828" cy="2208643"/>
            <a:chOff x="1383617" y="1723919"/>
            <a:chExt cx="5070828" cy="2208643"/>
          </a:xfrm>
        </p:grpSpPr>
        <p:grpSp>
          <p:nvGrpSpPr>
            <p:cNvPr id="33" name="그룹 32"/>
            <p:cNvGrpSpPr/>
            <p:nvPr/>
          </p:nvGrpSpPr>
          <p:grpSpPr>
            <a:xfrm>
              <a:off x="5229432" y="2698367"/>
              <a:ext cx="1183405" cy="1234195"/>
              <a:chOff x="5873986" y="2950786"/>
              <a:chExt cx="1183405" cy="1234195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5873986" y="2950786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74" name="제목 2"/>
              <p:cNvSpPr txBox="1">
                <a:spLocks/>
              </p:cNvSpPr>
              <p:nvPr/>
            </p:nvSpPr>
            <p:spPr>
              <a:xfrm>
                <a:off x="5976798" y="4034958"/>
                <a:ext cx="1049228" cy="1500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</a:rPr>
                  <a:t>데이터베이스</a:t>
                </a: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1383617" y="1723919"/>
              <a:ext cx="5070828" cy="2196370"/>
              <a:chOff x="1133890" y="1789416"/>
              <a:chExt cx="5573104" cy="2392058"/>
            </a:xfrm>
          </p:grpSpPr>
          <p:pic>
            <p:nvPicPr>
              <p:cNvPr id="35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3890" y="2034342"/>
                <a:ext cx="426814" cy="92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3890" y="3034622"/>
                <a:ext cx="426814" cy="92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그룹 36"/>
              <p:cNvGrpSpPr/>
              <p:nvPr/>
            </p:nvGrpSpPr>
            <p:grpSpPr>
              <a:xfrm>
                <a:off x="1560704" y="2496262"/>
                <a:ext cx="2200878" cy="1076720"/>
                <a:chOff x="1560704" y="2496262"/>
                <a:chExt cx="2200878" cy="1076720"/>
              </a:xfrm>
            </p:grpSpPr>
            <p:cxnSp>
              <p:nvCxnSpPr>
                <p:cNvPr id="71" name="직선 연결선 70"/>
                <p:cNvCxnSpPr>
                  <a:stCxn id="35" idx="3"/>
                  <a:endCxn id="89" idx="2"/>
                </p:cNvCxnSpPr>
                <p:nvPr/>
              </p:nvCxnSpPr>
              <p:spPr>
                <a:xfrm>
                  <a:off x="1560704" y="2496262"/>
                  <a:ext cx="2200878" cy="10600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>
                  <a:endCxn id="89" idx="2"/>
                </p:cNvCxnSpPr>
                <p:nvPr/>
              </p:nvCxnSpPr>
              <p:spPr>
                <a:xfrm flipV="1">
                  <a:off x="1560704" y="3556284"/>
                  <a:ext cx="2200878" cy="16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직선 연결선 37"/>
              <p:cNvCxnSpPr/>
              <p:nvPr/>
            </p:nvCxnSpPr>
            <p:spPr>
              <a:xfrm>
                <a:off x="3995936" y="2591882"/>
                <a:ext cx="0" cy="8371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/>
              <p:nvPr/>
            </p:nvCxnSpPr>
            <p:spPr>
              <a:xfrm>
                <a:off x="4909640" y="3496541"/>
                <a:ext cx="4864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제목 2"/>
              <p:cNvSpPr txBox="1">
                <a:spLocks/>
              </p:cNvSpPr>
              <p:nvPr/>
            </p:nvSpPr>
            <p:spPr>
              <a:xfrm>
                <a:off x="3375221" y="1789416"/>
                <a:ext cx="1280103" cy="3146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1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</a:rPr>
                  <a:t>소음 센서감지기</a:t>
                </a:r>
              </a:p>
            </p:txBody>
          </p:sp>
          <p:grpSp>
            <p:nvGrpSpPr>
              <p:cNvPr id="66" name="그룹 65"/>
              <p:cNvGrpSpPr/>
              <p:nvPr/>
            </p:nvGrpSpPr>
            <p:grpSpPr>
              <a:xfrm>
                <a:off x="3932908" y="2993740"/>
                <a:ext cx="2774086" cy="1187734"/>
                <a:chOff x="4305968" y="2993740"/>
                <a:chExt cx="2774086" cy="1187734"/>
              </a:xfrm>
            </p:grpSpPr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5968" y="2993740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68" name="제목 2"/>
                <p:cNvSpPr txBox="1">
                  <a:spLocks/>
                </p:cNvSpPr>
                <p:nvPr/>
              </p:nvSpPr>
              <p:spPr>
                <a:xfrm>
                  <a:off x="4540695" y="4031451"/>
                  <a:ext cx="2539359" cy="15002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2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</a:rPr>
                    <a:t>서버</a:t>
                  </a:r>
                </a:p>
              </p:txBody>
            </p:sp>
          </p:grpSp>
        </p:grpSp>
      </p:grpSp>
      <p:sp>
        <p:nvSpPr>
          <p:cNvPr id="77" name="대각선 방향의 모서리가 둥근 사각형 76"/>
          <p:cNvSpPr/>
          <p:nvPr/>
        </p:nvSpPr>
        <p:spPr>
          <a:xfrm>
            <a:off x="3729409" y="4526738"/>
            <a:ext cx="1919183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대각선 방향의 모서리가 둥근 사각형 77"/>
          <p:cNvSpPr/>
          <p:nvPr/>
        </p:nvSpPr>
        <p:spPr>
          <a:xfrm>
            <a:off x="5879580" y="4488616"/>
            <a:ext cx="1919183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대각선 방향의 모서리가 둥근 사각형 78"/>
          <p:cNvSpPr/>
          <p:nvPr/>
        </p:nvSpPr>
        <p:spPr>
          <a:xfrm>
            <a:off x="8029751" y="4488610"/>
            <a:ext cx="2355594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687552" y="2650781"/>
            <a:ext cx="1334573" cy="1329647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89436" y="3922075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2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29550" y="3874557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3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741415" y="3890726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4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29409" y="4945437"/>
            <a:ext cx="192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 내에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소음을</a:t>
            </a:r>
            <a:r>
              <a:rPr lang="en-US" altLang="ko-KR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 </a:t>
            </a:r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측정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하는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장치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857175" y="4885803"/>
            <a:ext cx="196399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웹 서버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&amp;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데이터 처리 서버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커뮤니티 기능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38839" y="4694676"/>
            <a:ext cx="2246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스터디카페를 이용하는 </a:t>
            </a:r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사용자정보와</a:t>
            </a:r>
            <a:r>
              <a:rPr lang="ko-KR" altLang="en-US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 </a:t>
            </a:r>
            <a:r>
              <a:rPr lang="ko-KR" altLang="en-US" b="1" dirty="0" err="1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좌석정보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저장된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데이터 베이스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384645" y="4063119"/>
            <a:ext cx="91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서버</a:t>
            </a:r>
          </a:p>
        </p:txBody>
      </p:sp>
      <p:sp>
        <p:nvSpPr>
          <p:cNvPr id="89" name="타원 88"/>
          <p:cNvSpPr/>
          <p:nvPr/>
        </p:nvSpPr>
        <p:spPr>
          <a:xfrm>
            <a:off x="5299442" y="2746274"/>
            <a:ext cx="1235186" cy="1134072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90" name="Picture 4" descr="C:\Users\박흥정\Desktop\speak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1724" y="1457872"/>
            <a:ext cx="1063775" cy="10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8343446" y="4026945"/>
            <a:ext cx="204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데이터베이스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9364" y="2001523"/>
            <a:ext cx="680622" cy="35186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755051" y="4026945"/>
            <a:ext cx="1713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애플리케이션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1" name="대각선 방향의 모서리가 둥근 사각형 40"/>
          <p:cNvSpPr/>
          <p:nvPr/>
        </p:nvSpPr>
        <p:spPr>
          <a:xfrm>
            <a:off x="1529043" y="4544054"/>
            <a:ext cx="1919183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289070" y="3939391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1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29043" y="4962753"/>
            <a:ext cx="192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사용자와 관리자의 인터페이스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538279" y="1725314"/>
            <a:ext cx="1110236" cy="2255114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956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메인 알고리즘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(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사용자 로그인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)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079455" y="1723371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시작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795564" y="2876959"/>
            <a:ext cx="895217" cy="293063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회원가입</a:t>
            </a:r>
            <a:endParaRPr lang="ko-KR" altLang="en-US" sz="1400" dirty="0">
              <a:solidFill>
                <a:schemeClr val="tx1"/>
              </a:solidFill>
              <a:latin typeface="+mj-lt"/>
              <a:ea typeface="나눔바른고딕" panose="020B0600000101010101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103449" y="2832689"/>
            <a:ext cx="926733" cy="414581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회원정보등록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8854141" y="2824500"/>
            <a:ext cx="766230" cy="404020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저장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4002169" y="4253267"/>
            <a:ext cx="733310" cy="274201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메뉴창</a:t>
            </a:r>
            <a:endParaRPr lang="ko-KR" altLang="en-US" sz="1200" dirty="0">
              <a:solidFill>
                <a:schemeClr val="tx1"/>
              </a:solidFill>
              <a:latin typeface="+mj-lt"/>
              <a:ea typeface="나눔바른고딕" panose="020B0600000101010101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876272" y="5810298"/>
            <a:ext cx="733310" cy="274201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작성</a:t>
            </a:r>
          </a:p>
        </p:txBody>
      </p:sp>
      <p:cxnSp>
        <p:nvCxnSpPr>
          <p:cNvPr id="94" name="직선 화살표 연결선 93"/>
          <p:cNvCxnSpPr>
            <a:cxnSpLocks/>
          </p:cNvCxnSpPr>
          <p:nvPr/>
        </p:nvCxnSpPr>
        <p:spPr>
          <a:xfrm>
            <a:off x="4822210" y="2534760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cxnSpLocks/>
          </p:cNvCxnSpPr>
          <p:nvPr/>
        </p:nvCxnSpPr>
        <p:spPr>
          <a:xfrm flipH="1" flipV="1">
            <a:off x="4752739" y="4385979"/>
            <a:ext cx="4613322" cy="4389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cxnSpLocks/>
          </p:cNvCxnSpPr>
          <p:nvPr/>
        </p:nvCxnSpPr>
        <p:spPr>
          <a:xfrm flipH="1">
            <a:off x="7153715" y="5075138"/>
            <a:ext cx="1398331" cy="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cxnSpLocks/>
          </p:cNvCxnSpPr>
          <p:nvPr/>
        </p:nvCxnSpPr>
        <p:spPr>
          <a:xfrm flipH="1">
            <a:off x="7153715" y="5071958"/>
            <a:ext cx="7821" cy="71969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cxnSpLocks/>
          </p:cNvCxnSpPr>
          <p:nvPr/>
        </p:nvCxnSpPr>
        <p:spPr>
          <a:xfrm flipH="1">
            <a:off x="8536879" y="5071958"/>
            <a:ext cx="7821" cy="71969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cxnSpLocks/>
          </p:cNvCxnSpPr>
          <p:nvPr/>
        </p:nvCxnSpPr>
        <p:spPr>
          <a:xfrm flipV="1">
            <a:off x="8437216" y="6111294"/>
            <a:ext cx="0" cy="282516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74"/>
          <p:cNvCxnSpPr>
            <a:cxnSpLocks/>
            <a:stCxn id="93" idx="2"/>
          </p:cNvCxnSpPr>
          <p:nvPr/>
        </p:nvCxnSpPr>
        <p:spPr>
          <a:xfrm rot="16200000" flipH="1">
            <a:off x="7685416" y="5642010"/>
            <a:ext cx="309311" cy="1194288"/>
          </a:xfrm>
          <a:prstGeom prst="bentConnector2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86"/>
          <p:cNvCxnSpPr>
            <a:cxnSpLocks/>
          </p:cNvCxnSpPr>
          <p:nvPr/>
        </p:nvCxnSpPr>
        <p:spPr>
          <a:xfrm rot="5400000" flipH="1" flipV="1">
            <a:off x="3236179" y="4282430"/>
            <a:ext cx="334459" cy="701127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99"/>
          <p:cNvCxnSpPr>
            <a:cxnSpLocks/>
          </p:cNvCxnSpPr>
          <p:nvPr/>
        </p:nvCxnSpPr>
        <p:spPr>
          <a:xfrm rot="10800000">
            <a:off x="4743832" y="4253267"/>
            <a:ext cx="5157806" cy="456514"/>
          </a:xfrm>
          <a:prstGeom prst="bentConnector3">
            <a:avLst>
              <a:gd name="adj1" fmla="val 107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cxnSpLocks/>
          </p:cNvCxnSpPr>
          <p:nvPr/>
        </p:nvCxnSpPr>
        <p:spPr>
          <a:xfrm flipH="1">
            <a:off x="4556237" y="3873700"/>
            <a:ext cx="2486" cy="31787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cxnSpLocks/>
          </p:cNvCxnSpPr>
          <p:nvPr/>
        </p:nvCxnSpPr>
        <p:spPr>
          <a:xfrm>
            <a:off x="5444753" y="3019799"/>
            <a:ext cx="376937" cy="963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24"/>
          <p:cNvCxnSpPr>
            <a:cxnSpLocks/>
          </p:cNvCxnSpPr>
          <p:nvPr/>
        </p:nvCxnSpPr>
        <p:spPr>
          <a:xfrm rot="10800000" flipV="1">
            <a:off x="5188979" y="3274528"/>
            <a:ext cx="3805972" cy="199496"/>
          </a:xfrm>
          <a:prstGeom prst="bentConnector3">
            <a:avLst>
              <a:gd name="adj1" fmla="val 233"/>
            </a:avLst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cxnSpLocks/>
          </p:cNvCxnSpPr>
          <p:nvPr/>
        </p:nvCxnSpPr>
        <p:spPr>
          <a:xfrm flipV="1">
            <a:off x="5188979" y="3246158"/>
            <a:ext cx="0" cy="20348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5701854" y="5271132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582857" y="6128276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993870" y="5356164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912527" y="6122149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764591" y="614023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091213" y="4057585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8290780" y="3278635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981942" y="2762053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541974" y="2765780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9925955" y="425326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5319720" y="2750792"/>
            <a:ext cx="610346" cy="19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3155355" y="4536026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9" name="순서도: 판단 118"/>
          <p:cNvSpPr/>
          <p:nvPr/>
        </p:nvSpPr>
        <p:spPr>
          <a:xfrm>
            <a:off x="4290792" y="2792989"/>
            <a:ext cx="1101361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login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20" name="직선 화살표 연결선 119"/>
          <p:cNvCxnSpPr>
            <a:cxnSpLocks/>
          </p:cNvCxnSpPr>
          <p:nvPr/>
        </p:nvCxnSpPr>
        <p:spPr>
          <a:xfrm>
            <a:off x="6681386" y="3010464"/>
            <a:ext cx="376937" cy="963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cxnSpLocks/>
            <a:stCxn id="90" idx="3"/>
            <a:endCxn id="91" idx="1"/>
          </p:cNvCxnSpPr>
          <p:nvPr/>
        </p:nvCxnSpPr>
        <p:spPr>
          <a:xfrm flipV="1">
            <a:off x="8030182" y="3026510"/>
            <a:ext cx="823959" cy="13470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순서도: 판단 121"/>
          <p:cNvSpPr/>
          <p:nvPr/>
        </p:nvSpPr>
        <p:spPr>
          <a:xfrm>
            <a:off x="2722196" y="4794562"/>
            <a:ext cx="128121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스터디</a:t>
            </a:r>
            <a:r>
              <a:rPr lang="ko-KR" altLang="en-US" sz="1200" b="1" dirty="0">
                <a:solidFill>
                  <a:schemeClr val="tx1"/>
                </a:solidFill>
              </a:rPr>
              <a:t> 카페</a:t>
            </a:r>
          </a:p>
        </p:txBody>
      </p:sp>
      <p:sp>
        <p:nvSpPr>
          <p:cNvPr id="123" name="순서도: 판단 122"/>
          <p:cNvSpPr/>
          <p:nvPr/>
        </p:nvSpPr>
        <p:spPr>
          <a:xfrm>
            <a:off x="5102707" y="5517197"/>
            <a:ext cx="1101361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예약</a:t>
            </a:r>
          </a:p>
        </p:txBody>
      </p:sp>
      <p:cxnSp>
        <p:nvCxnSpPr>
          <p:cNvPr id="124" name="직선 연결선 123"/>
          <p:cNvCxnSpPr>
            <a:cxnSpLocks/>
          </p:cNvCxnSpPr>
          <p:nvPr/>
        </p:nvCxnSpPr>
        <p:spPr>
          <a:xfrm flipV="1">
            <a:off x="4130037" y="4528742"/>
            <a:ext cx="3910" cy="32728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cxnSpLocks/>
          </p:cNvCxnSpPr>
          <p:nvPr/>
        </p:nvCxnSpPr>
        <p:spPr>
          <a:xfrm flipH="1" flipV="1">
            <a:off x="3663096" y="4831169"/>
            <a:ext cx="470851" cy="597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cxnSpLocks/>
          </p:cNvCxnSpPr>
          <p:nvPr/>
        </p:nvCxnSpPr>
        <p:spPr>
          <a:xfrm flipV="1">
            <a:off x="4811169" y="4485030"/>
            <a:ext cx="0" cy="28073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3674858" y="465487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28" name="직선 화살표 연결선 127"/>
          <p:cNvCxnSpPr>
            <a:cxnSpLocks/>
          </p:cNvCxnSpPr>
          <p:nvPr/>
        </p:nvCxnSpPr>
        <p:spPr>
          <a:xfrm flipV="1">
            <a:off x="4813209" y="4736559"/>
            <a:ext cx="3168463" cy="109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6343480" y="4746656"/>
            <a:ext cx="804848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/>
          <p:cNvCxnSpPr>
            <a:cxnSpLocks/>
          </p:cNvCxnSpPr>
          <p:nvPr/>
        </p:nvCxnSpPr>
        <p:spPr>
          <a:xfrm flipH="1">
            <a:off x="5488954" y="6080889"/>
            <a:ext cx="2486" cy="238822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cxnSpLocks/>
          </p:cNvCxnSpPr>
          <p:nvPr/>
        </p:nvCxnSpPr>
        <p:spPr>
          <a:xfrm flipH="1" flipV="1">
            <a:off x="5675296" y="6059292"/>
            <a:ext cx="10820" cy="274932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순서도: 판단 131"/>
          <p:cNvSpPr/>
          <p:nvPr/>
        </p:nvSpPr>
        <p:spPr>
          <a:xfrm>
            <a:off x="7912295" y="4606338"/>
            <a:ext cx="98600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33" name="구름 132"/>
          <p:cNvSpPr/>
          <p:nvPr/>
        </p:nvSpPr>
        <p:spPr>
          <a:xfrm>
            <a:off x="8091147" y="5807996"/>
            <a:ext cx="709002" cy="285221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확인</a:t>
            </a:r>
          </a:p>
        </p:txBody>
      </p:sp>
      <p:cxnSp>
        <p:nvCxnSpPr>
          <p:cNvPr id="134" name="직선 화살표 연결선 133"/>
          <p:cNvCxnSpPr>
            <a:cxnSpLocks/>
          </p:cNvCxnSpPr>
          <p:nvPr/>
        </p:nvCxnSpPr>
        <p:spPr>
          <a:xfrm flipH="1">
            <a:off x="9370532" y="4396588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9123247" y="4712892"/>
            <a:ext cx="1312165" cy="450937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이용 시간 확인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8765708" y="4525823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3" name="구름 162"/>
          <p:cNvSpPr/>
          <p:nvPr/>
        </p:nvSpPr>
        <p:spPr>
          <a:xfrm>
            <a:off x="4987144" y="6348800"/>
            <a:ext cx="1211452" cy="456469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예약 완료</a:t>
            </a:r>
          </a:p>
        </p:txBody>
      </p:sp>
      <p:cxnSp>
        <p:nvCxnSpPr>
          <p:cNvPr id="190" name="연결선: 꺾임 99"/>
          <p:cNvCxnSpPr>
            <a:cxnSpLocks/>
            <a:endCxn id="122" idx="3"/>
          </p:cNvCxnSpPr>
          <p:nvPr/>
        </p:nvCxnSpPr>
        <p:spPr>
          <a:xfrm rot="10800000">
            <a:off x="4003406" y="5055928"/>
            <a:ext cx="1736208" cy="500478"/>
          </a:xfrm>
          <a:prstGeom prst="bentConnector3">
            <a:avLst>
              <a:gd name="adj1" fmla="val -1914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cxnSpLocks/>
          </p:cNvCxnSpPr>
          <p:nvPr/>
        </p:nvCxnSpPr>
        <p:spPr>
          <a:xfrm>
            <a:off x="5582857" y="5160604"/>
            <a:ext cx="9791" cy="3642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>
            <a:cxnSpLocks/>
          </p:cNvCxnSpPr>
          <p:nvPr/>
        </p:nvCxnSpPr>
        <p:spPr>
          <a:xfrm flipH="1" flipV="1">
            <a:off x="3898521" y="5158458"/>
            <a:ext cx="1694350" cy="4292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순서도: 판단 200"/>
          <p:cNvSpPr/>
          <p:nvPr/>
        </p:nvSpPr>
        <p:spPr>
          <a:xfrm>
            <a:off x="2028546" y="5617345"/>
            <a:ext cx="1081287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확인</a:t>
            </a:r>
          </a:p>
        </p:txBody>
      </p:sp>
      <p:cxnSp>
        <p:nvCxnSpPr>
          <p:cNvPr id="202" name="연결선: 꺾임 86"/>
          <p:cNvCxnSpPr>
            <a:cxnSpLocks/>
          </p:cNvCxnSpPr>
          <p:nvPr/>
        </p:nvCxnSpPr>
        <p:spPr>
          <a:xfrm rot="5400000" flipH="1" flipV="1">
            <a:off x="2355385" y="5201922"/>
            <a:ext cx="468926" cy="346453"/>
          </a:xfrm>
          <a:prstGeom prst="bentConnector3">
            <a:avLst>
              <a:gd name="adj1" fmla="val 94571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>
            <a:cxnSpLocks/>
          </p:cNvCxnSpPr>
          <p:nvPr/>
        </p:nvCxnSpPr>
        <p:spPr>
          <a:xfrm flipV="1">
            <a:off x="2819110" y="5163829"/>
            <a:ext cx="0" cy="39106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cxnSpLocks/>
          </p:cNvCxnSpPr>
          <p:nvPr/>
        </p:nvCxnSpPr>
        <p:spPr>
          <a:xfrm flipH="1" flipV="1">
            <a:off x="2595315" y="5565416"/>
            <a:ext cx="223795" cy="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/>
          <p:cNvSpPr/>
          <p:nvPr/>
        </p:nvSpPr>
        <p:spPr>
          <a:xfrm>
            <a:off x="2377265" y="532979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2039858" y="5371280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7" name="순서도: 판단 206"/>
          <p:cNvSpPr/>
          <p:nvPr/>
        </p:nvSpPr>
        <p:spPr>
          <a:xfrm>
            <a:off x="4009766" y="5652178"/>
            <a:ext cx="131290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소음도 측정</a:t>
            </a:r>
          </a:p>
        </p:txBody>
      </p:sp>
      <p:cxnSp>
        <p:nvCxnSpPr>
          <p:cNvPr id="208" name="직선 연결선 207"/>
          <p:cNvCxnSpPr>
            <a:cxnSpLocks/>
          </p:cNvCxnSpPr>
          <p:nvPr/>
        </p:nvCxnSpPr>
        <p:spPr>
          <a:xfrm flipH="1" flipV="1">
            <a:off x="3506694" y="5266978"/>
            <a:ext cx="976707" cy="65113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/>
          <p:cNvCxnSpPr>
            <a:cxnSpLocks/>
          </p:cNvCxnSpPr>
          <p:nvPr/>
        </p:nvCxnSpPr>
        <p:spPr>
          <a:xfrm>
            <a:off x="4483401" y="5316829"/>
            <a:ext cx="9791" cy="3642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꺾임 99"/>
          <p:cNvCxnSpPr>
            <a:cxnSpLocks/>
          </p:cNvCxnSpPr>
          <p:nvPr/>
        </p:nvCxnSpPr>
        <p:spPr>
          <a:xfrm rot="10800000">
            <a:off x="3844322" y="5225273"/>
            <a:ext cx="923101" cy="500480"/>
          </a:xfrm>
          <a:prstGeom prst="bentConnector3">
            <a:avLst>
              <a:gd name="adj1" fmla="val 8962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>
            <a:off x="3957537" y="545631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4678584" y="5423532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13" name="연결선: 꺾임 99"/>
          <p:cNvCxnSpPr>
            <a:cxnSpLocks/>
            <a:stCxn id="132" idx="0"/>
          </p:cNvCxnSpPr>
          <p:nvPr/>
        </p:nvCxnSpPr>
        <p:spPr>
          <a:xfrm rot="16200000" flipV="1">
            <a:off x="6535826" y="2736869"/>
            <a:ext cx="155664" cy="3583274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직사각형 213"/>
          <p:cNvSpPr/>
          <p:nvPr/>
        </p:nvSpPr>
        <p:spPr>
          <a:xfrm>
            <a:off x="7282873" y="440566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5" name="순서도: 판단 214"/>
          <p:cNvSpPr/>
          <p:nvPr/>
        </p:nvSpPr>
        <p:spPr>
          <a:xfrm>
            <a:off x="2913888" y="5861398"/>
            <a:ext cx="1344343" cy="609605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시간대 별 분포도</a:t>
            </a:r>
          </a:p>
        </p:txBody>
      </p:sp>
      <p:cxnSp>
        <p:nvCxnSpPr>
          <p:cNvPr id="216" name="직선 화살표 연결선 215"/>
          <p:cNvCxnSpPr>
            <a:cxnSpLocks/>
          </p:cNvCxnSpPr>
          <p:nvPr/>
        </p:nvCxnSpPr>
        <p:spPr>
          <a:xfrm flipH="1">
            <a:off x="3546030" y="5449967"/>
            <a:ext cx="2486" cy="31787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>
            <a:cxnSpLocks/>
          </p:cNvCxnSpPr>
          <p:nvPr/>
        </p:nvCxnSpPr>
        <p:spPr>
          <a:xfrm flipH="1" flipV="1">
            <a:off x="3412311" y="5456449"/>
            <a:ext cx="1783" cy="344750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/>
          <p:cNvSpPr/>
          <p:nvPr/>
        </p:nvSpPr>
        <p:spPr>
          <a:xfrm>
            <a:off x="2940349" y="556137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3403986" y="5462753"/>
            <a:ext cx="629057" cy="350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4272136" y="3621887"/>
            <a:ext cx="1050530" cy="409572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스터디</a:t>
            </a:r>
            <a:r>
              <a:rPr lang="ko-KR" altLang="en-US" sz="1200" b="1" dirty="0">
                <a:solidFill>
                  <a:schemeClr val="tx1"/>
                </a:solidFill>
              </a:rPr>
              <a:t> 카페 선택</a:t>
            </a:r>
          </a:p>
        </p:txBody>
      </p:sp>
      <p:cxnSp>
        <p:nvCxnSpPr>
          <p:cNvPr id="221" name="직선 화살표 연결선 220"/>
          <p:cNvCxnSpPr>
            <a:cxnSpLocks/>
          </p:cNvCxnSpPr>
          <p:nvPr/>
        </p:nvCxnSpPr>
        <p:spPr>
          <a:xfrm>
            <a:off x="4791728" y="3301121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/>
          <p:cNvCxnSpPr>
            <a:cxnSpLocks/>
          </p:cNvCxnSpPr>
          <p:nvPr/>
        </p:nvCxnSpPr>
        <p:spPr>
          <a:xfrm flipV="1">
            <a:off x="4662003" y="4028226"/>
            <a:ext cx="1" cy="172375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직사각형 222"/>
          <p:cNvSpPr/>
          <p:nvPr/>
        </p:nvSpPr>
        <p:spPr>
          <a:xfrm>
            <a:off x="4555239" y="4057585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4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메인 알고리즘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(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관리자 로그인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)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4079455" y="1723371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시작</a:t>
            </a:r>
          </a:p>
        </p:txBody>
      </p:sp>
      <p:sp>
        <p:nvSpPr>
          <p:cNvPr id="227" name="직사각형 226"/>
          <p:cNvSpPr/>
          <p:nvPr/>
        </p:nvSpPr>
        <p:spPr>
          <a:xfrm>
            <a:off x="4002169" y="4253267"/>
            <a:ext cx="733310" cy="274201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메뉴창</a:t>
            </a:r>
            <a:endParaRPr lang="ko-KR" altLang="en-US" sz="1200" dirty="0">
              <a:solidFill>
                <a:schemeClr val="tx1"/>
              </a:solidFill>
              <a:latin typeface="+mj-lt"/>
              <a:ea typeface="나눔바른고딕" panose="020B0600000101010101" charset="-127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6790717" y="5759482"/>
            <a:ext cx="844991" cy="403396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작성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공지사항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229" name="직선 화살표 연결선 228"/>
          <p:cNvCxnSpPr>
            <a:cxnSpLocks/>
          </p:cNvCxnSpPr>
          <p:nvPr/>
        </p:nvCxnSpPr>
        <p:spPr>
          <a:xfrm>
            <a:off x="4822210" y="2534760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>
            <a:cxnSpLocks/>
          </p:cNvCxnSpPr>
          <p:nvPr/>
        </p:nvCxnSpPr>
        <p:spPr>
          <a:xfrm flipH="1">
            <a:off x="7153715" y="5075138"/>
            <a:ext cx="1398331" cy="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cxnSpLocks/>
          </p:cNvCxnSpPr>
          <p:nvPr/>
        </p:nvCxnSpPr>
        <p:spPr>
          <a:xfrm flipH="1">
            <a:off x="7153715" y="5071958"/>
            <a:ext cx="7821" cy="71969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/>
          <p:cNvCxnSpPr>
            <a:cxnSpLocks/>
          </p:cNvCxnSpPr>
          <p:nvPr/>
        </p:nvCxnSpPr>
        <p:spPr>
          <a:xfrm flipH="1">
            <a:off x="9268399" y="5071958"/>
            <a:ext cx="7821" cy="71969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cxnSpLocks/>
          </p:cNvCxnSpPr>
          <p:nvPr/>
        </p:nvCxnSpPr>
        <p:spPr>
          <a:xfrm flipV="1">
            <a:off x="9307790" y="6194636"/>
            <a:ext cx="0" cy="282516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연결선: 꺾임 74"/>
          <p:cNvCxnSpPr>
            <a:cxnSpLocks/>
          </p:cNvCxnSpPr>
          <p:nvPr/>
        </p:nvCxnSpPr>
        <p:spPr>
          <a:xfrm rot="16200000" flipH="1">
            <a:off x="8112277" y="5276876"/>
            <a:ext cx="309310" cy="2081313"/>
          </a:xfrm>
          <a:prstGeom prst="bentConnector2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86"/>
          <p:cNvCxnSpPr>
            <a:cxnSpLocks/>
          </p:cNvCxnSpPr>
          <p:nvPr/>
        </p:nvCxnSpPr>
        <p:spPr>
          <a:xfrm rot="5400000" flipH="1" flipV="1">
            <a:off x="3236179" y="4282430"/>
            <a:ext cx="334459" cy="701127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>
            <a:cxnSpLocks/>
          </p:cNvCxnSpPr>
          <p:nvPr/>
        </p:nvCxnSpPr>
        <p:spPr>
          <a:xfrm flipH="1">
            <a:off x="4556237" y="3873700"/>
            <a:ext cx="2486" cy="31787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직사각형 249"/>
          <p:cNvSpPr/>
          <p:nvPr/>
        </p:nvSpPr>
        <p:spPr>
          <a:xfrm>
            <a:off x="6764591" y="620554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4091213" y="4057585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3" name="직사각형 262"/>
          <p:cNvSpPr/>
          <p:nvPr/>
        </p:nvSpPr>
        <p:spPr>
          <a:xfrm>
            <a:off x="3155355" y="4536026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4" name="순서도: 판단 263"/>
          <p:cNvSpPr/>
          <p:nvPr/>
        </p:nvSpPr>
        <p:spPr>
          <a:xfrm>
            <a:off x="4120973" y="2792989"/>
            <a:ext cx="1448822" cy="5081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관리자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login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7" name="순서도: 판단 266"/>
          <p:cNvSpPr/>
          <p:nvPr/>
        </p:nvSpPr>
        <p:spPr>
          <a:xfrm>
            <a:off x="2722196" y="4794562"/>
            <a:ext cx="128121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스터디</a:t>
            </a:r>
            <a:r>
              <a:rPr lang="ko-KR" altLang="en-US" sz="1200" b="1" dirty="0">
                <a:solidFill>
                  <a:schemeClr val="tx1"/>
                </a:solidFill>
              </a:rPr>
              <a:t> 카페</a:t>
            </a:r>
          </a:p>
        </p:txBody>
      </p:sp>
      <p:cxnSp>
        <p:nvCxnSpPr>
          <p:cNvPr id="269" name="직선 연결선 268"/>
          <p:cNvCxnSpPr>
            <a:cxnSpLocks/>
          </p:cNvCxnSpPr>
          <p:nvPr/>
        </p:nvCxnSpPr>
        <p:spPr>
          <a:xfrm flipV="1">
            <a:off x="4130037" y="4528742"/>
            <a:ext cx="3910" cy="32728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/>
          <p:cNvCxnSpPr>
            <a:cxnSpLocks/>
          </p:cNvCxnSpPr>
          <p:nvPr/>
        </p:nvCxnSpPr>
        <p:spPr>
          <a:xfrm flipH="1" flipV="1">
            <a:off x="3663096" y="4831169"/>
            <a:ext cx="470851" cy="597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>
            <a:cxnSpLocks/>
          </p:cNvCxnSpPr>
          <p:nvPr/>
        </p:nvCxnSpPr>
        <p:spPr>
          <a:xfrm flipV="1">
            <a:off x="4811169" y="4485030"/>
            <a:ext cx="0" cy="28073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직사각형 271"/>
          <p:cNvSpPr/>
          <p:nvPr/>
        </p:nvSpPr>
        <p:spPr>
          <a:xfrm>
            <a:off x="3674858" y="465487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73" name="직선 화살표 연결선 272"/>
          <p:cNvCxnSpPr>
            <a:cxnSpLocks/>
          </p:cNvCxnSpPr>
          <p:nvPr/>
        </p:nvCxnSpPr>
        <p:spPr>
          <a:xfrm flipV="1">
            <a:off x="4813209" y="4736559"/>
            <a:ext cx="3168463" cy="109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6343480" y="4746656"/>
            <a:ext cx="804848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77" name="순서도: 판단 276"/>
          <p:cNvSpPr/>
          <p:nvPr/>
        </p:nvSpPr>
        <p:spPr>
          <a:xfrm>
            <a:off x="7912295" y="4606338"/>
            <a:ext cx="98600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278" name="구름 277"/>
          <p:cNvSpPr/>
          <p:nvPr/>
        </p:nvSpPr>
        <p:spPr>
          <a:xfrm>
            <a:off x="8921719" y="5768263"/>
            <a:ext cx="709002" cy="285221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확인</a:t>
            </a:r>
          </a:p>
        </p:txBody>
      </p:sp>
      <p:sp>
        <p:nvSpPr>
          <p:cNvPr id="285" name="순서도: 판단 284"/>
          <p:cNvSpPr/>
          <p:nvPr/>
        </p:nvSpPr>
        <p:spPr>
          <a:xfrm>
            <a:off x="2028546" y="5617345"/>
            <a:ext cx="1081287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확인</a:t>
            </a:r>
          </a:p>
        </p:txBody>
      </p:sp>
      <p:cxnSp>
        <p:nvCxnSpPr>
          <p:cNvPr id="287" name="연결선: 꺾임 86"/>
          <p:cNvCxnSpPr>
            <a:cxnSpLocks/>
          </p:cNvCxnSpPr>
          <p:nvPr/>
        </p:nvCxnSpPr>
        <p:spPr>
          <a:xfrm rot="5400000" flipH="1" flipV="1">
            <a:off x="2355385" y="5201922"/>
            <a:ext cx="468926" cy="346453"/>
          </a:xfrm>
          <a:prstGeom prst="bentConnector3">
            <a:avLst>
              <a:gd name="adj1" fmla="val 94571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>
            <a:cxnSpLocks/>
          </p:cNvCxnSpPr>
          <p:nvPr/>
        </p:nvCxnSpPr>
        <p:spPr>
          <a:xfrm flipV="1">
            <a:off x="2819110" y="5163829"/>
            <a:ext cx="0" cy="39106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/>
          <p:cNvCxnSpPr>
            <a:cxnSpLocks/>
          </p:cNvCxnSpPr>
          <p:nvPr/>
        </p:nvCxnSpPr>
        <p:spPr>
          <a:xfrm flipH="1" flipV="1">
            <a:off x="2595315" y="5565416"/>
            <a:ext cx="223795" cy="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직사각형 289"/>
          <p:cNvSpPr/>
          <p:nvPr/>
        </p:nvSpPr>
        <p:spPr>
          <a:xfrm>
            <a:off x="2377265" y="532979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1" name="직사각형 290"/>
          <p:cNvSpPr/>
          <p:nvPr/>
        </p:nvSpPr>
        <p:spPr>
          <a:xfrm>
            <a:off x="2039858" y="5371280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3" name="순서도: 판단 292"/>
          <p:cNvSpPr/>
          <p:nvPr/>
        </p:nvSpPr>
        <p:spPr>
          <a:xfrm>
            <a:off x="4009766" y="5652178"/>
            <a:ext cx="131290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소음도 측정</a:t>
            </a:r>
          </a:p>
        </p:txBody>
      </p:sp>
      <p:cxnSp>
        <p:nvCxnSpPr>
          <p:cNvPr id="294" name="직선 연결선 293"/>
          <p:cNvCxnSpPr>
            <a:cxnSpLocks/>
          </p:cNvCxnSpPr>
          <p:nvPr/>
        </p:nvCxnSpPr>
        <p:spPr>
          <a:xfrm flipH="1" flipV="1">
            <a:off x="3506694" y="5266978"/>
            <a:ext cx="976707" cy="65113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/>
          <p:cNvCxnSpPr>
            <a:cxnSpLocks/>
          </p:cNvCxnSpPr>
          <p:nvPr/>
        </p:nvCxnSpPr>
        <p:spPr>
          <a:xfrm>
            <a:off x="4483401" y="5316829"/>
            <a:ext cx="9791" cy="3642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연결선: 꺾임 99"/>
          <p:cNvCxnSpPr>
            <a:cxnSpLocks/>
          </p:cNvCxnSpPr>
          <p:nvPr/>
        </p:nvCxnSpPr>
        <p:spPr>
          <a:xfrm rot="10800000">
            <a:off x="3844322" y="5225273"/>
            <a:ext cx="923101" cy="500480"/>
          </a:xfrm>
          <a:prstGeom prst="bentConnector3">
            <a:avLst>
              <a:gd name="adj1" fmla="val 8962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3957537" y="545631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0" name="직사각형 299"/>
          <p:cNvSpPr/>
          <p:nvPr/>
        </p:nvSpPr>
        <p:spPr>
          <a:xfrm>
            <a:off x="4678584" y="5423532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01" name="연결선: 꺾임 99"/>
          <p:cNvCxnSpPr>
            <a:cxnSpLocks/>
            <a:stCxn id="277" idx="0"/>
          </p:cNvCxnSpPr>
          <p:nvPr/>
        </p:nvCxnSpPr>
        <p:spPr>
          <a:xfrm rot="16200000" flipV="1">
            <a:off x="6535826" y="2736869"/>
            <a:ext cx="155664" cy="3583274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직사각형 301"/>
          <p:cNvSpPr/>
          <p:nvPr/>
        </p:nvSpPr>
        <p:spPr>
          <a:xfrm>
            <a:off x="7282873" y="440566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3" name="순서도: 판단 302"/>
          <p:cNvSpPr/>
          <p:nvPr/>
        </p:nvSpPr>
        <p:spPr>
          <a:xfrm>
            <a:off x="2913888" y="5861398"/>
            <a:ext cx="1344343" cy="609605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시간대 별 분포도</a:t>
            </a:r>
          </a:p>
        </p:txBody>
      </p:sp>
      <p:cxnSp>
        <p:nvCxnSpPr>
          <p:cNvPr id="306" name="직선 화살표 연결선 305"/>
          <p:cNvCxnSpPr>
            <a:cxnSpLocks/>
          </p:cNvCxnSpPr>
          <p:nvPr/>
        </p:nvCxnSpPr>
        <p:spPr>
          <a:xfrm flipH="1">
            <a:off x="3546030" y="5449967"/>
            <a:ext cx="2486" cy="31787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/>
          <p:cNvCxnSpPr>
            <a:cxnSpLocks/>
          </p:cNvCxnSpPr>
          <p:nvPr/>
        </p:nvCxnSpPr>
        <p:spPr>
          <a:xfrm flipH="1" flipV="1">
            <a:off x="3412311" y="5456449"/>
            <a:ext cx="1783" cy="344750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직사각형 308"/>
          <p:cNvSpPr/>
          <p:nvPr/>
        </p:nvSpPr>
        <p:spPr>
          <a:xfrm>
            <a:off x="2940349" y="556137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10" name="직사각형 309"/>
          <p:cNvSpPr/>
          <p:nvPr/>
        </p:nvSpPr>
        <p:spPr>
          <a:xfrm>
            <a:off x="3403986" y="5462753"/>
            <a:ext cx="629057" cy="350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4272136" y="3621887"/>
            <a:ext cx="1050530" cy="409572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스터디</a:t>
            </a:r>
            <a:r>
              <a:rPr lang="ko-KR" altLang="en-US" sz="1200" b="1" dirty="0">
                <a:solidFill>
                  <a:schemeClr val="tx1"/>
                </a:solidFill>
              </a:rPr>
              <a:t> 카페 선택</a:t>
            </a:r>
          </a:p>
        </p:txBody>
      </p:sp>
      <p:cxnSp>
        <p:nvCxnSpPr>
          <p:cNvPr id="312" name="직선 화살표 연결선 311"/>
          <p:cNvCxnSpPr>
            <a:cxnSpLocks/>
          </p:cNvCxnSpPr>
          <p:nvPr/>
        </p:nvCxnSpPr>
        <p:spPr>
          <a:xfrm>
            <a:off x="4804791" y="3327247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/>
          <p:cNvCxnSpPr>
            <a:cxnSpLocks/>
          </p:cNvCxnSpPr>
          <p:nvPr/>
        </p:nvCxnSpPr>
        <p:spPr>
          <a:xfrm flipV="1">
            <a:off x="4662003" y="4028226"/>
            <a:ext cx="1" cy="172375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/>
          <p:cNvSpPr/>
          <p:nvPr/>
        </p:nvSpPr>
        <p:spPr>
          <a:xfrm>
            <a:off x="4555239" y="4057585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17" name="직선 연결선 316"/>
          <p:cNvCxnSpPr>
            <a:cxnSpLocks/>
          </p:cNvCxnSpPr>
          <p:nvPr/>
        </p:nvCxnSpPr>
        <p:spPr>
          <a:xfrm flipH="1">
            <a:off x="8775400" y="5075138"/>
            <a:ext cx="492999" cy="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직사각형 317"/>
          <p:cNvSpPr/>
          <p:nvPr/>
        </p:nvSpPr>
        <p:spPr>
          <a:xfrm>
            <a:off x="7981672" y="5719602"/>
            <a:ext cx="830875" cy="432295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관리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삭제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319" name="직선 화살표 연결선 318"/>
          <p:cNvCxnSpPr>
            <a:cxnSpLocks/>
          </p:cNvCxnSpPr>
          <p:nvPr/>
        </p:nvCxnSpPr>
        <p:spPr>
          <a:xfrm flipH="1">
            <a:off x="8378674" y="5212121"/>
            <a:ext cx="1" cy="39638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55839" y="4689748"/>
            <a:ext cx="1312165" cy="450937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회원 정보 관리</a:t>
            </a:r>
          </a:p>
        </p:txBody>
      </p:sp>
      <p:cxnSp>
        <p:nvCxnSpPr>
          <p:cNvPr id="57" name="연결선: 꺾임 86"/>
          <p:cNvCxnSpPr>
            <a:cxnSpLocks/>
            <a:stCxn id="55" idx="0"/>
          </p:cNvCxnSpPr>
          <p:nvPr/>
        </p:nvCxnSpPr>
        <p:spPr>
          <a:xfrm rot="5400000" flipH="1" flipV="1">
            <a:off x="2136597" y="2692399"/>
            <a:ext cx="972674" cy="3022025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cxnSpLocks/>
          </p:cNvCxnSpPr>
          <p:nvPr/>
        </p:nvCxnSpPr>
        <p:spPr>
          <a:xfrm flipV="1">
            <a:off x="3123910" y="5468629"/>
            <a:ext cx="0" cy="39106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</p:cNvCxnSpPr>
          <p:nvPr/>
        </p:nvCxnSpPr>
        <p:spPr>
          <a:xfrm>
            <a:off x="1545619" y="4200034"/>
            <a:ext cx="0" cy="379726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124"/>
          <p:cNvCxnSpPr>
            <a:cxnSpLocks/>
          </p:cNvCxnSpPr>
          <p:nvPr/>
        </p:nvCxnSpPr>
        <p:spPr>
          <a:xfrm rot="10800000" flipV="1">
            <a:off x="1545620" y="4026101"/>
            <a:ext cx="2700129" cy="190377"/>
          </a:xfrm>
          <a:prstGeom prst="bentConnector3">
            <a:avLst>
              <a:gd name="adj1" fmla="val 99831"/>
            </a:avLst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668684" y="4219949"/>
            <a:ext cx="610346" cy="19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523054" y="4264193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296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좌석 예약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08808" y="1656169"/>
            <a:ext cx="1613615" cy="450937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스터디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 카페 선택</a:t>
            </a:r>
          </a:p>
        </p:txBody>
      </p:sp>
      <p:cxnSp>
        <p:nvCxnSpPr>
          <p:cNvPr id="15" name="직선 화살표 연결선 14"/>
          <p:cNvCxnSpPr>
            <a:cxnSpLocks/>
          </p:cNvCxnSpPr>
          <p:nvPr/>
        </p:nvCxnSpPr>
        <p:spPr>
          <a:xfrm flipH="1">
            <a:off x="5541738" y="3253706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</p:cNvCxnSpPr>
          <p:nvPr/>
        </p:nvCxnSpPr>
        <p:spPr>
          <a:xfrm>
            <a:off x="5527612" y="2208185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831972" y="3627454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원하는 좌석 선택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848302" y="4828697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결제 및 예약</a:t>
            </a:r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5567865" y="4489411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구름 23"/>
          <p:cNvSpPr/>
          <p:nvPr/>
        </p:nvSpPr>
        <p:spPr>
          <a:xfrm>
            <a:off x="4992878" y="5878963"/>
            <a:ext cx="1590802" cy="770031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예약 완료</a:t>
            </a:r>
          </a:p>
        </p:txBody>
      </p:sp>
      <p:cxnSp>
        <p:nvCxnSpPr>
          <p:cNvPr id="39" name="연결선: 꺾임 98"/>
          <p:cNvCxnSpPr>
            <a:cxnSpLocks/>
          </p:cNvCxnSpPr>
          <p:nvPr/>
        </p:nvCxnSpPr>
        <p:spPr>
          <a:xfrm rot="16200000" flipV="1">
            <a:off x="5645060" y="2601413"/>
            <a:ext cx="4525995" cy="3072779"/>
          </a:xfrm>
          <a:prstGeom prst="bentConnector3">
            <a:avLst>
              <a:gd name="adj1" fmla="val 99354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 flipV="1">
            <a:off x="6668665" y="6400800"/>
            <a:ext cx="2775782" cy="438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9039494" y="4302055"/>
            <a:ext cx="1686890" cy="34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돌아가기</a:t>
            </a:r>
          </a:p>
        </p:txBody>
      </p:sp>
      <p:cxnSp>
        <p:nvCxnSpPr>
          <p:cNvPr id="28" name="직선 화살표 연결선 27"/>
          <p:cNvCxnSpPr>
            <a:cxnSpLocks/>
          </p:cNvCxnSpPr>
          <p:nvPr/>
        </p:nvCxnSpPr>
        <p:spPr>
          <a:xfrm flipH="1">
            <a:off x="5541740" y="5602713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801476" y="2512999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좌석  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남은 시간 확인</a:t>
            </a:r>
          </a:p>
        </p:txBody>
      </p:sp>
    </p:spTree>
    <p:extLst>
      <p:ext uri="{BB962C8B-B14F-4D97-AF65-F5344CB8AC3E}">
        <p14:creationId xmlns:p14="http://schemas.microsoft.com/office/powerpoint/2010/main" val="3715296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1.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 회원가입 화면</a:t>
            </a:r>
          </a:p>
        </p:txBody>
      </p:sp>
      <p:pic>
        <p:nvPicPr>
          <p:cNvPr id="2050" name="Picture 2" descr="C:\Users\USER\Desktop\밀화부리\KakaoTalk_20180221_1727029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291" y="1780625"/>
            <a:ext cx="2941441" cy="47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91220" y="2592423"/>
            <a:ext cx="4030449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회원가입 </a:t>
            </a:r>
            <a:r>
              <a:rPr lang="en-US" altLang="ko-KR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dirty="0">
              <a:ln>
                <a:solidFill>
                  <a:prstClr val="white">
                    <a:alpha val="30000"/>
                  </a:prstClr>
                </a:solidFill>
              </a:ln>
            </a:endParaRPr>
          </a:p>
          <a:p>
            <a:endParaRPr lang="en-US" altLang="ko-KR" sz="3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아래쪽 화살표 1"/>
          <p:cNvSpPr/>
          <p:nvPr/>
        </p:nvSpPr>
        <p:spPr>
          <a:xfrm>
            <a:off x="9919062" y="3466451"/>
            <a:ext cx="574766" cy="574765"/>
          </a:xfrm>
          <a:prstGeom prst="downArrow">
            <a:avLst/>
          </a:prstGeom>
          <a:solidFill>
            <a:srgbClr val="ED6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03070" y="4287640"/>
            <a:ext cx="200675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DB </a:t>
            </a:r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저장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endParaRPr lang="en-US" altLang="ko-KR" sz="3200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Picture 2" descr="C:\Users\USER\Desktop\밀화부리\KakaoTalk_20180221_1727025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44" y="1780625"/>
            <a:ext cx="2817764" cy="46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10"/>
          <p:cNvSpPr/>
          <p:nvPr/>
        </p:nvSpPr>
        <p:spPr>
          <a:xfrm>
            <a:off x="4323657" y="3863129"/>
            <a:ext cx="445446" cy="422146"/>
          </a:xfrm>
          <a:prstGeom prst="rightArrow">
            <a:avLst/>
          </a:prstGeom>
          <a:solidFill>
            <a:srgbClr val="ED6D6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78011" y="4716081"/>
            <a:ext cx="2380735" cy="498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0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2.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로그인 후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선택 화면</a:t>
            </a:r>
          </a:p>
        </p:txBody>
      </p:sp>
      <p:pic>
        <p:nvPicPr>
          <p:cNvPr id="1026" name="Picture 2" descr="C:\Users\USER\Desktop\밀화부리\KakaoTalk_20180221_1727025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44" y="1780625"/>
            <a:ext cx="2817764" cy="46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밀화부리\KakaoTalk_20180221_1727035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26" y="1843845"/>
            <a:ext cx="2846127" cy="46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10"/>
          <p:cNvSpPr/>
          <p:nvPr/>
        </p:nvSpPr>
        <p:spPr>
          <a:xfrm>
            <a:off x="4397498" y="3865494"/>
            <a:ext cx="445446" cy="422146"/>
          </a:xfrm>
          <a:prstGeom prst="rightArrow">
            <a:avLst/>
          </a:prstGeom>
          <a:solidFill>
            <a:srgbClr val="ED6D6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61551" y="2967202"/>
            <a:ext cx="4030449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정왕동 내의 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algn="ctr"/>
            <a:r>
              <a:rPr lang="ko-KR" altLang="en-US" sz="3200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선택 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61536" y="5152687"/>
            <a:ext cx="2402458" cy="498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57071" y="2453598"/>
            <a:ext cx="794951" cy="498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33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3.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선택 후 메뉴</a:t>
            </a:r>
          </a:p>
        </p:txBody>
      </p:sp>
      <p:pic>
        <p:nvPicPr>
          <p:cNvPr id="3074" name="Picture 2" descr="C:\Users\USER\Desktop\밀화부리\KakaoTalk_20180221_1727027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15" y="1912653"/>
            <a:ext cx="2751552" cy="459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밀화부리\KakaoTalk_20180221_17270337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615" y="1910864"/>
            <a:ext cx="2920929" cy="459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10"/>
          <p:cNvSpPr/>
          <p:nvPr/>
        </p:nvSpPr>
        <p:spPr>
          <a:xfrm>
            <a:off x="5069228" y="3648300"/>
            <a:ext cx="445446" cy="422146"/>
          </a:xfrm>
          <a:prstGeom prst="rightArrow">
            <a:avLst/>
          </a:prstGeom>
          <a:solidFill>
            <a:srgbClr val="ED6D6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6726" y="4544087"/>
            <a:ext cx="403044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좌석예약 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선택 시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37985" y="2201420"/>
            <a:ext cx="2962724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사용가능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 좌석은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파란색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으로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사용중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인 좌석은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18F87"/>
                </a:solidFill>
                <a:latin typeface="+mj-lt"/>
              </a:rPr>
              <a:t>붉은색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으로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사용불가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인 좌석은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</a:rPr>
              <a:t>회색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으로 표시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15" y="1910864"/>
            <a:ext cx="2920929" cy="459787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83404" y="2978240"/>
            <a:ext cx="1209223" cy="1272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028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966678"/>
              </p:ext>
            </p:extLst>
          </p:nvPr>
        </p:nvGraphicFramePr>
        <p:xfrm>
          <a:off x="1201783" y="1898192"/>
          <a:ext cx="9292045" cy="22296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PHP 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joinapp_to_database.php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앱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으로부터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회원가입 데이터를 받아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웹서버를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통해 </a:t>
                      </a:r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 넣어주는 </a:t>
                      </a:r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&lt;?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endParaRPr lang="en-US" altLang="ko-KR" sz="13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$con=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mysqli_connect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("localhost", "root", “1234", “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cafedb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"); 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#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sql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에 연결하는 함수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("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내 도메인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", "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계정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", "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비밀번호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", "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98961"/>
              </p:ext>
            </p:extLst>
          </p:nvPr>
        </p:nvGraphicFramePr>
        <p:xfrm>
          <a:off x="1198069" y="4250842"/>
          <a:ext cx="9292045" cy="2508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 - </a:t>
                      </a:r>
                      <a:r>
                        <a:rPr lang="en-US" altLang="ko-KR" sz="16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loginapp_to_database.php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에 저장되어 있는 회원 정보를 불러와서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앱에서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입력한 </a:t>
                      </a:r>
                      <a:endParaRPr lang="en-US" altLang="ko-KR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로그인 정보와 동일하다면  세션을 맺어주어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앱에서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로그인이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되는 </a:t>
                      </a:r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mysqli_set_charset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($con,"utf8");  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언어 </a:t>
                      </a:r>
                      <a:r>
                        <a:rPr lang="ko-KR" altLang="en-US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인코딩을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utf8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방식으로 지정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$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stuid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= $_POST['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stuid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'];           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#</a:t>
                      </a:r>
                      <a:r>
                        <a:rPr lang="ko-KR" altLang="en-US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안드로이드에서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stuid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변수를 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 불러오기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이름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$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passwd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= $_POST['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passwd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'];    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#</a:t>
                      </a:r>
                      <a:r>
                        <a:rPr lang="ko-KR" altLang="en-US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안드로이드에서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passwd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변수를 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 불러오기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비밀번호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     ..........</a:t>
                      </a: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221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55428"/>
              </p:ext>
            </p:extLst>
          </p:nvPr>
        </p:nvGraphicFramePr>
        <p:xfrm>
          <a:off x="1201783" y="2015759"/>
          <a:ext cx="9292045" cy="25113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3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PHP 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6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600" baseline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38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575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</a:t>
                      </a:r>
                      <a:r>
                        <a:rPr lang="en-US" altLang="ko-KR" sz="14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비밀번호를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암호화하는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1098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passwd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PASSWORD_DEFAULT);  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Password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,"insert into person (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id,password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values ('$</a:t>
                      </a:r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stuid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','$hash')");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암호화된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Password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입력 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021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420467"/>
              </p:ext>
            </p:extLst>
          </p:nvPr>
        </p:nvGraphicFramePr>
        <p:xfrm>
          <a:off x="1328698" y="2000339"/>
          <a:ext cx="9292045" cy="450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  - 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</a:t>
                      </a:r>
                      <a:r>
                        <a:rPr lang="en-US" altLang="ko-KR" sz="14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V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erify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비밀번호를 </a:t>
                      </a:r>
                      <a:r>
                        <a:rPr lang="ko-KR" altLang="en-US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복호화하는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“select id, password from person where name = 'test'";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$result =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$row =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($result, MYSQLI_ASSOC);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$row[“password"];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if(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password_verify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(‘1234', $hash)) //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검증 하여 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ok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 로그인</a:t>
                      </a: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echo 'ok'; 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else{ echo 'fail'; }</a:t>
                      </a: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87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종합 설계 개요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719" y="1089929"/>
            <a:ext cx="1137329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1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차 발표에서의 </a:t>
            </a:r>
            <a:r>
              <a:rPr lang="ko-KR" altLang="en-US" sz="28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지적사항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데모를 어떻게 진행할지 검토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평균 대기시간 검토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졸업작품의 기능 및 범위에 맞게 구현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514350" indent="-5143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지적 사항에 대한 답변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전국으로 하기에는 무리가 있으므로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정왕동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내에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한정지어서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진행할 예정이며 좌석정보와 관련된 데이터 값들은 가상으로 구현 할 예정입니다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우선 좌석 연장은 퇴실 시간까지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30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분 미만이면 연장이 불가능합니다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. -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좌석 예약은 크게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두가지로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나뉩니다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. 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marL="342900" indent="-342900" fontAlgn="base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이용자가 꼭 원하는 좌석에 앉고 싶은 경우에는 그 좌석의 남은 시간을 보여줍니다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. 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marL="342900" indent="-342900" fontAlgn="base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좌석번호 상관없이 빈자리가 생길 시 바로 앉고 싶은 경우에는 예약 우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선순위를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부여하고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퇴실시간이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30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분 미만으로 더 이상 연장이 불가능한 자리에 바로 예약이 되며 남은 시간을 보여줍니다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.</a:t>
            </a:r>
          </a:p>
          <a:p>
            <a:pPr marL="342900" indent="-342900" fontAlgn="base">
              <a:buFont typeface="+mj-lt"/>
              <a:buAutoNum type="arabicPeriod" startAt="3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기능추가</a:t>
            </a:r>
          </a:p>
          <a:p>
            <a:pPr fontAlgn="base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알고리즘을 통한 사용자의 시간대별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일별 분포를 그래프로 확인</a:t>
            </a:r>
          </a:p>
          <a:p>
            <a:pPr fontAlgn="base"/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어플로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퇴실 알림 기능</a:t>
            </a:r>
          </a:p>
          <a:p>
            <a:pPr fontAlgn="base"/>
            <a:endParaRPr lang="ko-KR" altLang="en-US" dirty="0"/>
          </a:p>
          <a:p>
            <a:pPr fontAlgn="base">
              <a:lnSpc>
                <a:spcPct val="150000"/>
              </a:lnSpc>
            </a:pPr>
            <a:endParaRPr lang="ko-KR" altLang="en-US" dirty="0"/>
          </a:p>
          <a:p>
            <a:pPr marL="514350" indent="-5143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895212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안드로이드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함수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021301"/>
              </p:ext>
            </p:extLst>
          </p:nvPr>
        </p:nvGraphicFramePr>
        <p:xfrm>
          <a:off x="1201783" y="1976570"/>
          <a:ext cx="9292045" cy="2356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MainActivity</a:t>
                      </a:r>
                      <a:r>
                        <a:rPr lang="en-US" altLang="ko-KR" sz="1400" dirty="0"/>
                        <a:t> - 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안드로이드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앱에서</a:t>
                      </a:r>
                      <a:r>
                        <a:rPr lang="ko-KR" altLang="en-US" sz="1400" dirty="0"/>
                        <a:t> 회원가입 페이지로 넘어가는 </a:t>
                      </a:r>
                      <a:r>
                        <a:rPr lang="ko-KR" altLang="en-US" sz="1400" dirty="0" err="1"/>
                        <a:t>메소드</a:t>
                      </a:r>
                      <a:endParaRPr lang="ko-KR" altLang="en-US" sz="1400" dirty="0"/>
                    </a:p>
                    <a:p>
                      <a:pPr algn="l" latinLnBrk="1"/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public 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Intent </a:t>
                      </a:r>
                      <a:r>
                        <a:rPr lang="en-US" altLang="ko-KR" sz="1400" dirty="0" err="1"/>
                        <a:t>intent</a:t>
                      </a:r>
                      <a:r>
                        <a:rPr lang="en-US" altLang="ko-KR" sz="1400" dirty="0"/>
                        <a:t> = new Intent(</a:t>
                      </a:r>
                      <a:r>
                        <a:rPr lang="en-US" altLang="ko-KR" sz="1400" dirty="0" err="1"/>
                        <a:t>getApplicationContext</a:t>
                      </a:r>
                      <a:r>
                        <a:rPr lang="en-US" altLang="ko-KR" sz="1400" dirty="0"/>
                        <a:t>(), </a:t>
                      </a:r>
                      <a:r>
                        <a:rPr lang="en-US" altLang="ko-KR" sz="1400" dirty="0" err="1"/>
                        <a:t>JoinActivity.class</a:t>
                      </a:r>
                      <a:r>
                        <a:rPr lang="en-US" altLang="ko-KR" sz="1400" dirty="0"/>
                        <a:t>);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</a:t>
                      </a:r>
                      <a:r>
                        <a:rPr lang="en-US" altLang="ko-KR" sz="1400" dirty="0" err="1"/>
                        <a:t>startActivity</a:t>
                      </a:r>
                      <a:r>
                        <a:rPr lang="en-US" altLang="ko-KR" sz="1400" dirty="0"/>
                        <a:t>(intent);    }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64751"/>
              </p:ext>
            </p:extLst>
          </p:nvPr>
        </p:nvGraphicFramePr>
        <p:xfrm>
          <a:off x="1198069" y="4381472"/>
          <a:ext cx="9292045" cy="22296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JoinActivity</a:t>
                      </a:r>
                      <a:r>
                        <a:rPr lang="en-US" altLang="ko-KR" sz="1400" dirty="0"/>
                        <a:t> - Void </a:t>
                      </a:r>
                      <a:r>
                        <a:rPr lang="en-US" altLang="ko-KR" sz="1400" dirty="0" err="1"/>
                        <a:t>insertToDatabase</a:t>
                      </a:r>
                      <a:r>
                        <a:rPr lang="en-US" altLang="ko-KR" sz="1400" dirty="0"/>
                        <a:t> (String </a:t>
                      </a:r>
                      <a:r>
                        <a:rPr lang="en-US" altLang="ko-KR" sz="1400" dirty="0" err="1"/>
                        <a:t>stuid</a:t>
                      </a:r>
                      <a:r>
                        <a:rPr lang="en-US" altLang="ko-KR" sz="1400" dirty="0"/>
                        <a:t>, String name, String </a:t>
                      </a:r>
                      <a:r>
                        <a:rPr lang="en-US" altLang="ko-KR" sz="1400" dirty="0" err="1"/>
                        <a:t>passwd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에 회원가입 정보를 보내기 위한 </a:t>
                      </a:r>
                      <a:r>
                        <a:rPr lang="ko-KR" altLang="en-US" sz="1400" dirty="0" err="1"/>
                        <a:t>메소드</a:t>
                      </a:r>
                      <a:endParaRPr lang="ko-KR" altLang="en-US" sz="1400" dirty="0"/>
                    </a:p>
                    <a:p>
                      <a:pPr algn="l" latinLnBrk="1"/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private void </a:t>
                      </a:r>
                      <a:r>
                        <a:rPr lang="en-US" altLang="ko-KR" sz="1400" dirty="0" err="1"/>
                        <a:t>insertToDatabase</a:t>
                      </a:r>
                      <a:r>
                        <a:rPr lang="en-US" altLang="ko-KR" sz="1400" dirty="0"/>
                        <a:t> (String </a:t>
                      </a:r>
                      <a:r>
                        <a:rPr lang="en-US" altLang="ko-KR" sz="1400" dirty="0" err="1"/>
                        <a:t>stuid</a:t>
                      </a:r>
                      <a:r>
                        <a:rPr lang="en-US" altLang="ko-KR" sz="1400" dirty="0"/>
                        <a:t>, String name, String </a:t>
                      </a:r>
                      <a:r>
                        <a:rPr lang="en-US" altLang="ko-KR" sz="1400" dirty="0" err="1"/>
                        <a:t>passwd</a:t>
                      </a:r>
                      <a:r>
                        <a:rPr lang="en-US" altLang="ko-KR" sz="1400" dirty="0"/>
                        <a:t>, … 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 ...}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221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안드로이드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함수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9070"/>
              </p:ext>
            </p:extLst>
          </p:nvPr>
        </p:nvGraphicFramePr>
        <p:xfrm>
          <a:off x="1201783" y="1976570"/>
          <a:ext cx="9292045" cy="32224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535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MenuActivity</a:t>
                      </a:r>
                      <a:r>
                        <a:rPr lang="en-US" altLang="ko-KR" sz="1400" dirty="0"/>
                        <a:t> - 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413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702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메뉴 화면에서 원하는 메뉴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좌석예약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내자리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커뮤니티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 넘어가는 </a:t>
                      </a:r>
                      <a:r>
                        <a:rPr lang="ko-KR" altLang="en-US" sz="1400" dirty="0" err="1"/>
                        <a:t>메소드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1570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Switch(</a:t>
                      </a:r>
                      <a:r>
                        <a:rPr lang="en-US" altLang="ko-KR" sz="1400" dirty="0" err="1"/>
                        <a:t>v.getId</a:t>
                      </a:r>
                      <a:r>
                        <a:rPr lang="en-US" altLang="ko-KR" sz="1400" dirty="0"/>
                        <a:t>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   case R.id.button1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;   //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로그인 후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좌석예약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화면으로 이동</a:t>
                      </a:r>
                    </a:p>
                    <a:p>
                      <a:pPr algn="l" latinLnBrk="1"/>
                      <a:r>
                        <a:rPr lang="ko-KR" altLang="en-US" sz="1400" dirty="0"/>
                        <a:t>         </a:t>
                      </a:r>
                      <a:r>
                        <a:rPr lang="en-US" altLang="ko-KR" sz="1400" dirty="0"/>
                        <a:t>Intent </a:t>
                      </a:r>
                      <a:r>
                        <a:rPr lang="en-US" altLang="ko-KR" sz="1400" dirty="0" err="1"/>
                        <a:t>intent</a:t>
                      </a:r>
                      <a:r>
                        <a:rPr lang="en-US" altLang="ko-KR" sz="1400" dirty="0"/>
                        <a:t> = new Intent(</a:t>
                      </a:r>
                      <a:r>
                        <a:rPr lang="en-US" altLang="ko-KR" sz="1400" dirty="0" err="1"/>
                        <a:t>getApplicationContext</a:t>
                      </a:r>
                      <a:r>
                        <a:rPr lang="en-US" altLang="ko-KR" sz="1400" dirty="0"/>
                        <a:t>(), </a:t>
                      </a:r>
                      <a:r>
                        <a:rPr lang="en-US" altLang="ko-KR" sz="1400" dirty="0" err="1"/>
                        <a:t>SeetActivity.class</a:t>
                      </a:r>
                      <a:r>
                        <a:rPr lang="en-US" altLang="ko-KR" sz="1400" dirty="0"/>
                        <a:t>); 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      </a:t>
                      </a:r>
                      <a:r>
                        <a:rPr lang="en-US" altLang="ko-KR" sz="1400" dirty="0" err="1"/>
                        <a:t>startActivity</a:t>
                      </a:r>
                      <a:r>
                        <a:rPr lang="en-US" altLang="ko-KR" sz="1400" dirty="0"/>
                        <a:t>(intent);   } }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720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DB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1A7272-15EE-45F6-852C-BAFE4D55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69" y="1195850"/>
            <a:ext cx="9407575" cy="551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10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개발 환경 및 개발 방법</a:t>
            </a:r>
          </a:p>
        </p:txBody>
      </p:sp>
      <p:pic>
        <p:nvPicPr>
          <p:cNvPr id="28" name="Picture 2" descr="C:\Users\박흥정\Desktop\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30" y="2720546"/>
            <a:ext cx="1105812" cy="110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박흥정\Desktop\studio-compass-drawing-too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74" y="2632576"/>
            <a:ext cx="1636736" cy="163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736561" y="446760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Adroid Studio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717153" y="4076946"/>
            <a:ext cx="852613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3658718" y="3623558"/>
            <a:ext cx="850001" cy="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박흥정\AppData\Local\Microsoft\Windows\Temporary Internet Files\Content.IE5\ID52G2CY\Apache_HTTP_SERVER.png.064d0da5e444902a3cc36ca0092f445f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36" y="2781413"/>
            <a:ext cx="2234648" cy="123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734175" y="4518566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Apache &amp; </a:t>
            </a:r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pic>
        <p:nvPicPr>
          <p:cNvPr id="35" name="Picture 11" descr="C:\Users\onwoo\Pictures\ph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7761" y="3623560"/>
            <a:ext cx="1704665" cy="1150657"/>
          </a:xfrm>
          <a:prstGeom prst="rect">
            <a:avLst/>
          </a:prstGeom>
          <a:noFill/>
        </p:spPr>
      </p:pic>
      <p:pic>
        <p:nvPicPr>
          <p:cNvPr id="36" name="Picture 6" descr="C:\Users\박흥정\Desktop\mysql.JP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545" y="2881287"/>
            <a:ext cx="1484541" cy="148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/>
          <p:cNvCxnSpPr/>
          <p:nvPr/>
        </p:nvCxnSpPr>
        <p:spPr>
          <a:xfrm>
            <a:off x="7628537" y="4076946"/>
            <a:ext cx="852613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7570102" y="3623558"/>
            <a:ext cx="850001" cy="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Picture 7" descr="C:\Users\박흥정\AppData\Local\Microsoft\Windows\Temporary Internet Files\Content.IE5\85A0U61K\Mysql-dolphin-square.svg[1]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73" y="2881287"/>
            <a:ext cx="991684" cy="9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8874987" y="451856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My SQL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29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97" y="1418269"/>
            <a:ext cx="3023729" cy="26841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개발 환경 및 개발 방법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391788"/>
              </p:ext>
            </p:extLst>
          </p:nvPr>
        </p:nvGraphicFramePr>
        <p:xfrm>
          <a:off x="1519844" y="3810431"/>
          <a:ext cx="8817018" cy="25960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4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2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9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 / W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1436" marR="91436" marT="45686" marB="456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Developer</a:t>
                      </a:r>
                      <a:endParaRPr lang="ko-KR" altLang="en-US" sz="20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Visual</a:t>
                      </a:r>
                      <a:r>
                        <a:rPr lang="en-US" altLang="ko-KR" sz="2000" baseline="0" dirty="0" err="1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Studio</a:t>
                      </a:r>
                      <a:r>
                        <a:rPr lang="en-US" altLang="ko-KR" sz="20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2015</a:t>
                      </a:r>
                    </a:p>
                    <a:p>
                      <a:pPr algn="ctr" latinLnBrk="1"/>
                      <a:r>
                        <a:rPr lang="en-US" altLang="ko-KR" sz="20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Android Studio </a:t>
                      </a: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OS</a:t>
                      </a:r>
                      <a:endParaRPr lang="ko-KR" altLang="en-US" sz="20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windows 10 </a:t>
                      </a:r>
                      <a:endParaRPr lang="en-US" altLang="ko-KR" sz="2000" b="0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955930"/>
                  </a:ext>
                </a:extLst>
              </a:tr>
              <a:tr h="610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Programming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Language</a:t>
                      </a:r>
                      <a:endParaRPr lang="ko-KR" altLang="en-US" sz="20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C++</a:t>
                      </a:r>
                      <a:r>
                        <a:rPr lang="en-US" altLang="ko-KR" sz="20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, python , Java , PHP</a:t>
                      </a:r>
                      <a:endParaRPr lang="ko-KR" altLang="en-US" sz="20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06" y="1418269"/>
            <a:ext cx="3095737" cy="16003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36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개발 환경 및 개발 방법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28840" y="2310336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웹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/</a:t>
            </a:r>
            <a:r>
              <a:rPr lang="ko-KR" altLang="en-US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앱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 서버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6633" y="4205655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데이터 처리 서버</a:t>
            </a:r>
          </a:p>
        </p:txBody>
      </p:sp>
      <p:sp>
        <p:nvSpPr>
          <p:cNvPr id="30" name="대각선 방향의 모서리가 둥근 사각형 29"/>
          <p:cNvSpPr/>
          <p:nvPr/>
        </p:nvSpPr>
        <p:spPr>
          <a:xfrm>
            <a:off x="3505276" y="2023015"/>
            <a:ext cx="5852908" cy="860483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524162" y="2218003"/>
            <a:ext cx="5520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사용자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관리자 인증 기능 구현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 예약 인터페이스 구현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2" name="대각선 방향의 모서리가 둥근 사각형 31"/>
          <p:cNvSpPr/>
          <p:nvPr/>
        </p:nvSpPr>
        <p:spPr>
          <a:xfrm>
            <a:off x="3462759" y="3883462"/>
            <a:ext cx="5895425" cy="957590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514638" y="3982318"/>
            <a:ext cx="5711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사용시간이 다 되어가는 사용자에게 알림 서비스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사운드 센서로 부터 받은 아날로그 저항 값을 받아 기준치를 정해 기준치 이상 시 관리자서버에 데이터 전송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4886" y="3097675"/>
            <a:ext cx="5813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사운드 센서로 아날로그 소리 크기에 대한 저항 값을 측정해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기준치 이상일 경우 서버로 전송하는 기능 구현</a:t>
            </a:r>
          </a:p>
        </p:txBody>
      </p:sp>
      <p:sp>
        <p:nvSpPr>
          <p:cNvPr id="37" name="대각선 방향의 모서리가 둥근 사각형 36"/>
          <p:cNvSpPr/>
          <p:nvPr/>
        </p:nvSpPr>
        <p:spPr>
          <a:xfrm>
            <a:off x="3472284" y="2951722"/>
            <a:ext cx="5885900" cy="860483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725805" y="321268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소음 센서 감지기</a:t>
            </a:r>
          </a:p>
        </p:txBody>
      </p:sp>
      <p:sp>
        <p:nvSpPr>
          <p:cNvPr id="39" name="대각선 방향의 모서리가 둥근 사각형 38"/>
          <p:cNvSpPr/>
          <p:nvPr/>
        </p:nvSpPr>
        <p:spPr>
          <a:xfrm>
            <a:off x="3414351" y="4935423"/>
            <a:ext cx="5943833" cy="860483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022774" y="516475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데이터베이스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92824" y="4996332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사용자 인증을 위한 테이블 및 데이터 추가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 예약 정보 저장을 위한 테이블 구현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DB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보안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8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07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데모 환경 설계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데모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733773-E761-402E-B264-6D6DB4618476}"/>
              </a:ext>
            </a:extLst>
          </p:cNvPr>
          <p:cNvSpPr txBox="1"/>
          <p:nvPr/>
        </p:nvSpPr>
        <p:spPr>
          <a:xfrm>
            <a:off x="988735" y="5529054"/>
            <a:ext cx="6375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범위는 전국으로 하기에는 구현의 무리가 있음으로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정왕동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 내에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스터디카페로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 한정 지어서 진행할 예정이며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좌석 정보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관련된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값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들은 가상으로 구현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F4082C-9042-44B2-9B61-1AAC506D7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95" y="1705470"/>
            <a:ext cx="2967283" cy="49727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3029E11-5B6E-4420-BC62-E5B928308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70" y="1916919"/>
            <a:ext cx="5184571" cy="33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4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07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데모 환경 설계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데모 환경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659" y="5002141"/>
            <a:ext cx="11255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웹 서버가 설치된 노트북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,  Android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기기</a:t>
            </a:r>
            <a:endParaRPr lang="en-US" altLang="ko-KR" sz="2400" b="1" dirty="0">
              <a:ln>
                <a:solidFill>
                  <a:srgbClr val="EA4E42">
                    <a:alpha val="30000"/>
                  </a:srgbClr>
                </a:solidFill>
              </a:ln>
              <a:solidFill>
                <a:srgbClr val="EA4E42"/>
              </a:solidFill>
              <a:latin typeface="+mn-ea"/>
              <a:cs typeface="Ebrima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노트북 </a:t>
            </a:r>
            <a:r>
              <a:rPr lang="en-US" altLang="ko-KR" sz="2400" dirty="0"/>
              <a:t>- </a:t>
            </a:r>
            <a:r>
              <a:rPr lang="ko-KR" altLang="en-US" sz="2400" dirty="0"/>
              <a:t>서버 </a:t>
            </a:r>
            <a:r>
              <a:rPr lang="en-US" altLang="ko-KR" sz="2400" dirty="0"/>
              <a:t>/ DB</a:t>
            </a:r>
            <a:r>
              <a:rPr lang="ko-KR" altLang="en-US" sz="2400" dirty="0"/>
              <a:t>서버 구동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로그인</a:t>
            </a:r>
            <a:r>
              <a:rPr lang="en-US" altLang="ko-KR" sz="2400" dirty="0"/>
              <a:t> </a:t>
            </a:r>
            <a:r>
              <a:rPr lang="ko-KR" altLang="en-US" sz="2400" dirty="0"/>
              <a:t>및 </a:t>
            </a:r>
            <a:r>
              <a:rPr lang="ko-KR" altLang="en-US" sz="2400" dirty="0" err="1"/>
              <a:t>카페비교와</a:t>
            </a:r>
            <a:r>
              <a:rPr lang="ko-KR" altLang="en-US" sz="2400" dirty="0"/>
              <a:t> 예약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이용별</a:t>
            </a:r>
            <a:r>
              <a:rPr lang="ko-KR" altLang="en-US" sz="2400" dirty="0"/>
              <a:t> 그래프</a:t>
            </a:r>
            <a:r>
              <a:rPr lang="en-US" altLang="ko-KR" sz="2400" dirty="0"/>
              <a:t>, </a:t>
            </a:r>
            <a:r>
              <a:rPr lang="ko-KR" altLang="en-US" sz="2400" dirty="0"/>
              <a:t>소음도 측정</a:t>
            </a:r>
            <a:r>
              <a:rPr lang="en-US" altLang="ko-KR" sz="2400" dirty="0"/>
              <a:t>, </a:t>
            </a:r>
            <a:r>
              <a:rPr lang="ko-KR" altLang="en-US" sz="2400" dirty="0"/>
              <a:t>커뮤니케이션을 데모</a:t>
            </a:r>
            <a:endParaRPr lang="en-US" altLang="ko-KR" sz="2400" dirty="0"/>
          </a:p>
        </p:txBody>
      </p:sp>
      <p:pic>
        <p:nvPicPr>
          <p:cNvPr id="1026" name="Picture 2" descr="C:\Users\USER\Desktop\%B3%EBƮ%BA%CF_%BE%C6%C0%CC%C4%D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66" y="2697456"/>
            <a:ext cx="1478838" cy="14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%BD%BA%B8%B6Ʈ%C6%F9%BE%C6%C0%CC%C4%DC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351" y="1780625"/>
            <a:ext cx="1680155" cy="279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55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08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업무 분담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886847"/>
              </p:ext>
            </p:extLst>
          </p:nvPr>
        </p:nvGraphicFramePr>
        <p:xfrm>
          <a:off x="1335313" y="1480457"/>
          <a:ext cx="9782630" cy="505097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56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6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윤하영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민희수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박근영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오현정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자료수집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스터디카페 시스템 주요기능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074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설     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Webserver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Database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설계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Application </a:t>
                      </a:r>
                    </a:p>
                    <a:p>
                      <a:pPr algn="ctr" latinLnBrk="1"/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설계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5613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구     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Webserver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Database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 err="1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Web,DB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연동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학생</a:t>
                      </a:r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Main Application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제작 및 사운드 센서 구현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연동 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통합 테스트 및 유지보수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91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09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종합설계 수행일정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530145"/>
              </p:ext>
            </p:extLst>
          </p:nvPr>
        </p:nvGraphicFramePr>
        <p:xfrm>
          <a:off x="1790589" y="1146629"/>
          <a:ext cx="9298315" cy="555897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40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3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4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4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04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89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항목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추진 사항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7~9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자료수집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주제에 따른 사전조사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제안서작성 및 발표</a:t>
                      </a:r>
                      <a:endParaRPr lang="ko-KR" altLang="en-US" sz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요구사항 정의 및 분석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분석된 자료를 바탕으로 요구사항 정의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시스템 설계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Web Server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설계</a:t>
                      </a:r>
                      <a:endParaRPr lang="en-US" altLang="ko-KR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설계</a:t>
                      </a:r>
                      <a:endParaRPr lang="en-US" altLang="ko-KR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Web Server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1200" kern="1200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구축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통합 및 테스트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Application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과 시스템 통합</a:t>
                      </a:r>
                      <a:endParaRPr lang="en-US" altLang="ko-KR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전체 시스템 테스트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7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유지보수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통합 테스트 과정에서 생기는 문제점 보완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3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최종 검토 및 발표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졸업작품 보고서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발표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39</a:t>
            </a:fld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802674" y="3762103"/>
            <a:ext cx="715844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974182" y="1162594"/>
            <a:ext cx="0" cy="25995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8832" y="357743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</a:rPr>
              <a:t>진행 상황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449977" y="3762103"/>
            <a:ext cx="47026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종합 설계 개요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719" y="1089929"/>
            <a:ext cx="1137329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2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차 발표에서의 </a:t>
            </a:r>
            <a:r>
              <a:rPr lang="ko-KR" altLang="en-US" sz="28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지적사항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457200" indent="-457200" fontAlgn="base">
              <a:lnSpc>
                <a:spcPct val="200000"/>
              </a:lnSpc>
              <a:buAutoNum type="arabicPeriod"/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사용자와 관리자 모드를 구분하여 구현할 것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관리자 모드로 로그인 할 경우 기능들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 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카페별</a:t>
            </a: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 이용 현황</a:t>
            </a:r>
            <a:r>
              <a:rPr lang="en-US" altLang="ko-KR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(</a:t>
            </a: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당일 이용고객 수</a:t>
            </a:r>
            <a:r>
              <a:rPr lang="en-US" altLang="ko-KR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, </a:t>
            </a:r>
            <a:r>
              <a:rPr lang="ko-KR" altLang="en-US" sz="23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카페별</a:t>
            </a: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 남은 자리</a:t>
            </a:r>
            <a:r>
              <a:rPr lang="en-US" altLang="ko-KR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, </a:t>
            </a: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이용자의 시간 조정 기능</a:t>
            </a:r>
            <a:r>
              <a:rPr lang="en-US" altLang="ko-KR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)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이용자들에게 푸시 알림 기능</a:t>
            </a:r>
            <a:endParaRPr lang="en-US" altLang="ko-KR" sz="23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일정 수준 이상의 소음도 알림 </a:t>
            </a:r>
            <a:endParaRPr lang="en-US" altLang="ko-KR" sz="23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회원 정보 및</a:t>
            </a:r>
            <a:r>
              <a:rPr lang="en-US" altLang="ko-KR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, </a:t>
            </a: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커뮤니티 관리 기능</a:t>
            </a:r>
            <a:endParaRPr lang="en-US" altLang="ko-KR" sz="23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3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사용자 로그인은 기존 기능과 동일</a:t>
            </a:r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08951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40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필요기술 및 참고 문헌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47727" y="1625887"/>
            <a:ext cx="5171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2"/>
              </a:rPr>
              <a:t>https://github.com/kpubigdata/cruiser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82" y="2060490"/>
            <a:ext cx="9099430" cy="355218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60562" y="5695409"/>
            <a:ext cx="4824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윤하영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kpubigdata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민희수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minheesu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박근영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rmsdud1245</a:t>
            </a: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오현정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hyeonjeongg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62134" y="1045025"/>
            <a:ext cx="1824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GitHub</a:t>
            </a:r>
            <a:endParaRPr lang="ko-KR" altLang="en-US" sz="40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51713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40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필요기술 및 참고 문헌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7424" y="1557338"/>
            <a:ext cx="12140067" cy="53006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JOURNAL OF THE KOREA CONTENTS ASSOCIATION 10(6),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        2010.6, 106-114 (9 pages)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발행처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한국콘텐츠학회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URL  :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hlinkClick r:id="rId2"/>
              </a:rPr>
              <a:t>http://www.dbpia.co.kr/Article/NODE01462874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공공도서관 소음조사 및 저감방안 연구</a:t>
            </a:r>
            <a:b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</a:b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= A Study on the Noise Survey and Abatements of Public Libraries in Daegu City      </a:t>
            </a:r>
          </a:p>
          <a:p>
            <a:pPr marL="0" indent="0">
              <a:buNone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발행처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한국콘텐츠학회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URL  :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hlinkClick r:id="rId3"/>
              </a:rPr>
              <a:t>http://www.riss.kr/search/detail/DetailView.do?p_mat_type=1a0202e37d52c72d&amp;control_no=c4ceac830df951137f7a54760bb41745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1600" dirty="0">
              <a:solidFill>
                <a:schemeClr val="bg1"/>
              </a:solidFill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1600" dirty="0">
              <a:solidFill>
                <a:schemeClr val="bg1"/>
              </a:solidFill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1600" dirty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1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171" y="2309356"/>
            <a:ext cx="3783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6D6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ko-KR" altLang="en-US" sz="60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종합 설계 개요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719" y="1098807"/>
            <a:ext cx="1137329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2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차 발표에서의 </a:t>
            </a:r>
            <a:r>
              <a:rPr lang="ko-KR" altLang="en-US" sz="28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지적사항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457200" indent="-457200" fontAlgn="base">
              <a:lnSpc>
                <a:spcPct val="200000"/>
              </a:lnSpc>
              <a:buAutoNum type="arabicPeriod" startAt="2"/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운영 시나리오를 좀 더 철저히 분석할 것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시스템 기능들에 대하여 교수님께 피드백 받은 내용들을 수정하고 운영 시나리오 또한 관리자와 이용자로 나누어 표현</a:t>
            </a:r>
          </a:p>
          <a:p>
            <a:pPr fontAlgn="base">
              <a:lnSpc>
                <a:spcPct val="200000"/>
              </a:lnSpc>
            </a:pP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cs typeface="한컴돋움" panose="02030600000101010101" pitchFamily="18" charset="2"/>
            </a:endParaRPr>
          </a:p>
          <a:p>
            <a:pPr marL="457200" indent="-457200" fontAlgn="base">
              <a:lnSpc>
                <a:spcPct val="200000"/>
              </a:lnSpc>
              <a:buAutoNum type="arabicPeriod" startAt="2"/>
            </a:pP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fontAlgn="base">
              <a:lnSpc>
                <a:spcPct val="200000"/>
              </a:lnSpc>
            </a:pP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154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종합 설계 개요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34" y="1186660"/>
            <a:ext cx="7496175" cy="876300"/>
          </a:xfrm>
          <a:prstGeom prst="rect">
            <a:avLst/>
          </a:prstGeom>
        </p:spPr>
      </p:pic>
      <p:pic>
        <p:nvPicPr>
          <p:cNvPr id="31" name="Picture 2" descr="http://www.cctvnews.co.kr/news/photo/201712/76499_76180_16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537" y="2061976"/>
            <a:ext cx="6984776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236566" y="5336430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한컴돋움" panose="02030600000101010101" pitchFamily="18" charset="2"/>
                <a:ea typeface="한컴돋움" panose="02030600000101010101" pitchFamily="18" charset="2"/>
                <a:cs typeface="한컴돋움" panose="02030600000101010101" pitchFamily="18" charset="2"/>
              </a:rPr>
              <a:t>스터디카페는 독서실 대비 회전율이 높아 공간 규모에 비해 매출이 높지만 소규모 공간에서 운영되는 만큼 인건비 부담이 클 수 밖에 없다는 점에 착안하여 높은 회전율로 매출 증대를 도모하고 무인화를 통해 인건비를 절감, 순수익을 극대화 한다는 전략이다.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44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종합 설계 개요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9782" y="1547134"/>
            <a:ext cx="1137329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연구 개발 배경</a:t>
            </a:r>
          </a:p>
          <a:p>
            <a:pPr fontAlgn="base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현대사회에서의 무인 창업 아이템이 주목을 받음 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그 중 하나인 스터디카페를 관리해주는 시스템이 미흡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무인시스템으로 운영되는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스터디카페를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체계적으로 관리해 줄 필요가 있음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514350" indent="-5143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연구 개발 목표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아직 미흡한 무인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스터디카페를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통합적으로 관리해주고 부가적인 기능을 통해 사용자에게 편의성을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  제공하는 애플리케이션을 개발 하고자 함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8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종합 설계 개요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923" y="4566352"/>
            <a:ext cx="6436378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획기적인 </a:t>
            </a:r>
            <a:r>
              <a:rPr lang="ko-KR" altLang="en-US" sz="28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스터디카페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 관리 시스템 개발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→</a:t>
            </a:r>
            <a:r>
              <a:rPr lang="en-US" altLang="ko-KR" sz="28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편의성</a:t>
            </a:r>
            <a:r>
              <a:rPr lang="en-US" altLang="ko-KR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, </a:t>
            </a: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기능성</a:t>
            </a:r>
            <a:r>
              <a:rPr lang="ko-KR" altLang="en-US" sz="28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증대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52799" y="1614886"/>
            <a:ext cx="113732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연구 개발 효과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endParaRPr lang="en-US" altLang="ko-KR" sz="10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이용자들을 위한 다양한 열람 현황 정보를 제공하여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근처 </a:t>
            </a:r>
            <a:r>
              <a:rPr lang="ko-KR" altLang="en-US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스터디카페의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정보를 한눈에 보고 비교할 수 있다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애플리케이션을 통해 관리자가 부재중이라도 관리가 가능하다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한컴돋움" panose="02030600000101010101" pitchFamily="18" charset="2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한컴돋움" panose="02030600000101010101" pitchFamily="18" charset="2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989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관련 연구 및 사례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8" y="2760450"/>
            <a:ext cx="4415021" cy="38153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44" y="4470792"/>
            <a:ext cx="6209492" cy="2105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444" y="2665167"/>
            <a:ext cx="6209492" cy="16954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68" y="1205120"/>
            <a:ext cx="7277100" cy="11620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005" y="1831092"/>
            <a:ext cx="7553325" cy="7239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601299" y="3674854"/>
            <a:ext cx="1810784" cy="276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127202" y="4470792"/>
            <a:ext cx="1626397" cy="32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120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1987</Words>
  <Application>Microsoft Office PowerPoint</Application>
  <PresentationFormat>와이드스크린</PresentationFormat>
  <Paragraphs>557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함초롬돋움</vt:lpstr>
      <vt:lpstr>맑은 고딕</vt:lpstr>
      <vt:lpstr>배달의민족 도현</vt:lpstr>
      <vt:lpstr>나눔바른고딕</vt:lpstr>
      <vt:lpstr>Arial</vt:lpstr>
      <vt:lpstr>HY견고딕</vt:lpstr>
      <vt:lpstr>굴림</vt:lpstr>
      <vt:lpstr>한컴돋움</vt:lpstr>
      <vt:lpstr>Ebrima</vt:lpstr>
      <vt:lpstr>Wingdings</vt:lpstr>
      <vt:lpstr>Office 테마</vt:lpstr>
      <vt:lpstr>PowerPoint 프레젠테이션</vt:lpstr>
      <vt:lpstr>PowerPoint 프레젠테이션</vt:lpstr>
      <vt:lpstr>종합 설계 개요</vt:lpstr>
      <vt:lpstr>종합 설계 개요</vt:lpstr>
      <vt:lpstr>종합 설계 개요</vt:lpstr>
      <vt:lpstr>종합 설계 개요</vt:lpstr>
      <vt:lpstr>종합 설계 개요</vt:lpstr>
      <vt:lpstr>종합 설계 개요</vt:lpstr>
      <vt:lpstr>관련 연구 및 사례</vt:lpstr>
      <vt:lpstr>관련 연구 및 사례</vt:lpstr>
      <vt:lpstr>관련 연구 및 사례</vt:lpstr>
      <vt:lpstr>시스템 시나리오</vt:lpstr>
      <vt:lpstr>시스템 시나리오</vt:lpstr>
      <vt:lpstr>시스템 시나리오</vt:lpstr>
      <vt:lpstr>시스템 시나리오</vt:lpstr>
      <vt:lpstr>시스템 시나리오</vt:lpstr>
      <vt:lpstr>시스템 시나리오</vt:lpstr>
      <vt:lpstr>시스템 시나리오</vt:lpstr>
      <vt:lpstr>시스템 시나리오</vt:lpstr>
      <vt:lpstr>시스템 구성도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 및 개발 방법</vt:lpstr>
      <vt:lpstr>개발 환경 및 개발 방법</vt:lpstr>
      <vt:lpstr>개발 환경 및 개발 방법</vt:lpstr>
      <vt:lpstr>데모 환경 설계</vt:lpstr>
      <vt:lpstr>데모 환경 설계</vt:lpstr>
      <vt:lpstr>업무 분담</vt:lpstr>
      <vt:lpstr>종합설계 수행일정</vt:lpstr>
      <vt:lpstr>필요기술 및 참고 문헌</vt:lpstr>
      <vt:lpstr>필요기술 및 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YangJihoon</dc:creator>
  <cp:lastModifiedBy>youn</cp:lastModifiedBy>
  <cp:revision>151</cp:revision>
  <dcterms:created xsi:type="dcterms:W3CDTF">2017-12-03T13:15:15Z</dcterms:created>
  <dcterms:modified xsi:type="dcterms:W3CDTF">2018-03-20T09:17:48Z</dcterms:modified>
</cp:coreProperties>
</file>